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91" r:id="rId3"/>
    <p:sldId id="257" r:id="rId4"/>
    <p:sldId id="292" r:id="rId5"/>
    <p:sldId id="295" r:id="rId6"/>
    <p:sldId id="258" r:id="rId7"/>
    <p:sldId id="293" r:id="rId8"/>
    <p:sldId id="296" r:id="rId9"/>
    <p:sldId id="266" r:id="rId10"/>
    <p:sldId id="281" r:id="rId11"/>
    <p:sldId id="297" r:id="rId12"/>
    <p:sldId id="267" r:id="rId13"/>
    <p:sldId id="282" r:id="rId14"/>
    <p:sldId id="298" r:id="rId15"/>
    <p:sldId id="268" r:id="rId16"/>
    <p:sldId id="283" r:id="rId17"/>
    <p:sldId id="299" r:id="rId18"/>
    <p:sldId id="269" r:id="rId19"/>
    <p:sldId id="284" r:id="rId20"/>
    <p:sldId id="300" r:id="rId21"/>
    <p:sldId id="273" r:id="rId22"/>
    <p:sldId id="285" r:id="rId23"/>
    <p:sldId id="301" r:id="rId24"/>
    <p:sldId id="274" r:id="rId25"/>
    <p:sldId id="286" r:id="rId26"/>
    <p:sldId id="302" r:id="rId27"/>
    <p:sldId id="275" r:id="rId28"/>
    <p:sldId id="287" r:id="rId29"/>
    <p:sldId id="303" r:id="rId30"/>
    <p:sldId id="278" r:id="rId31"/>
    <p:sldId id="288" r:id="rId32"/>
    <p:sldId id="304" r:id="rId33"/>
    <p:sldId id="279" r:id="rId34"/>
    <p:sldId id="289" r:id="rId35"/>
    <p:sldId id="305" r:id="rId36"/>
    <p:sldId id="280" r:id="rId37"/>
    <p:sldId id="30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3E99"/>
    <a:srgbClr val="C4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58E5F-BA28-9169-FDF6-CC96F245628A}" v="1" dt="2026-01-01T15:06:08.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FB463-07CA-48F8-AB49-F2A1175363F2}" type="datetimeFigureOut">
              <a:rPr lang="en-IN" smtClean="0"/>
              <a:t>01-01-2026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26826-9CE9-40C2-9C11-7A61B5214F7B}" type="slidenum">
              <a:rPr lang="en-IN" smtClean="0"/>
              <a:t>‹#›</a:t>
            </a:fld>
            <a:endParaRPr lang="en-IN"/>
          </a:p>
        </p:txBody>
      </p:sp>
    </p:spTree>
    <p:extLst>
      <p:ext uri="{BB962C8B-B14F-4D97-AF65-F5344CB8AC3E}">
        <p14:creationId xmlns:p14="http://schemas.microsoft.com/office/powerpoint/2010/main" val="49508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0026826-9CE9-40C2-9C11-7A61B5214F7B}" type="slidenum">
              <a:rPr lang="en-IN" smtClean="0"/>
              <a:t>32</a:t>
            </a:fld>
            <a:endParaRPr lang="en-IN"/>
          </a:p>
        </p:txBody>
      </p:sp>
    </p:spTree>
    <p:extLst>
      <p:ext uri="{BB962C8B-B14F-4D97-AF65-F5344CB8AC3E}">
        <p14:creationId xmlns:p14="http://schemas.microsoft.com/office/powerpoint/2010/main" val="99199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9C16E212-A650-A8BC-C301-2A0C6836F76C}"/>
              </a:ext>
            </a:extLst>
          </p:cNvPr>
          <p:cNvPicPr>
            <a:picLocks noChangeAspect="1"/>
          </p:cNvPicPr>
          <p:nvPr/>
        </p:nvPicPr>
        <p:blipFill>
          <a:blip r:embed="rId2"/>
          <a:srcRect b="9291"/>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B7B50D1-D040-085B-9C38-7AC88E8DC11F}"/>
              </a:ext>
            </a:extLst>
          </p:cNvPr>
          <p:cNvSpPr txBox="1"/>
          <p:nvPr/>
        </p:nvSpPr>
        <p:spPr>
          <a:xfrm>
            <a:off x="1256270" y="2594919"/>
            <a:ext cx="620927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a:solidFill>
                  <a:schemeClr val="bg1"/>
                </a:solidFill>
                <a:ea typeface="+mn-lt"/>
                <a:cs typeface="+mn-lt"/>
              </a:rPr>
              <a:t>Agent Business Case Template</a:t>
            </a:r>
            <a:endParaRPr lang="en-US">
              <a:solidFill>
                <a:schemeClr val="bg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E602-D9FB-FA07-613F-9BE22A18D3B4}"/>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198E5711-D885-6FF5-F832-6BAB1F1DD1BD}"/>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B8EBE921-BBBC-9F2B-6487-AD1B27CEC3E5}"/>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43260255-03AF-A2F3-B1DA-1588729BE589}"/>
              </a:ext>
            </a:extLst>
          </p:cNvPr>
          <p:cNvSpPr txBox="1"/>
          <p:nvPr/>
        </p:nvSpPr>
        <p:spPr>
          <a:xfrm>
            <a:off x="186182" y="14451"/>
            <a:ext cx="5887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Agent Description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4711ACFC-7CE6-FBBC-68EB-82E9BFE3B1B8}"/>
              </a:ext>
            </a:extLst>
          </p:cNvPr>
          <p:cNvSpPr/>
          <p:nvPr/>
        </p:nvSpPr>
        <p:spPr>
          <a:xfrm>
            <a:off x="513296" y="963465"/>
            <a:ext cx="2059587" cy="1130429"/>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Agent Role / Function</a:t>
            </a:r>
            <a:endParaRPr lang="en-US" b="1">
              <a:solidFill>
                <a:schemeClr val="bg1"/>
              </a:solidFill>
            </a:endParaRPr>
          </a:p>
        </p:txBody>
      </p:sp>
      <p:sp>
        <p:nvSpPr>
          <p:cNvPr id="6" name="Rounded Rectangle 5">
            <a:extLst>
              <a:ext uri="{FF2B5EF4-FFF2-40B4-BE49-F238E27FC236}">
                <a16:creationId xmlns:a16="http://schemas.microsoft.com/office/drawing/2014/main" id="{47D50574-F757-6A58-BAF0-E513F5885546}"/>
              </a:ext>
            </a:extLst>
          </p:cNvPr>
          <p:cNvSpPr/>
          <p:nvPr/>
        </p:nvSpPr>
        <p:spPr>
          <a:xfrm>
            <a:off x="2690317" y="963466"/>
            <a:ext cx="3290464" cy="113042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mn-lt"/>
                <a:cs typeface="+mn-lt"/>
              </a:rPr>
              <a:t>AI-powered Customer Support Agent for resolving routine queries, triaging complex issues, and assisting human agents with real-time context.</a:t>
            </a:r>
            <a:endParaRPr lang="en-US" sz="1200">
              <a:solidFill>
                <a:schemeClr val="tx1"/>
              </a:solidFill>
            </a:endParaRPr>
          </a:p>
        </p:txBody>
      </p:sp>
      <p:sp>
        <p:nvSpPr>
          <p:cNvPr id="7" name="Rounded Rectangle 6">
            <a:extLst>
              <a:ext uri="{FF2B5EF4-FFF2-40B4-BE49-F238E27FC236}">
                <a16:creationId xmlns:a16="http://schemas.microsoft.com/office/drawing/2014/main" id="{7D4B48CE-3A12-3A7D-14D9-593798EEC537}"/>
              </a:ext>
            </a:extLst>
          </p:cNvPr>
          <p:cNvSpPr/>
          <p:nvPr/>
        </p:nvSpPr>
        <p:spPr>
          <a:xfrm>
            <a:off x="6196360" y="932688"/>
            <a:ext cx="2059587" cy="1130429"/>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Core Tasks Performed</a:t>
            </a:r>
            <a:endParaRPr lang="en-US" b="1">
              <a:solidFill>
                <a:schemeClr val="bg1"/>
              </a:solidFill>
            </a:endParaRPr>
          </a:p>
        </p:txBody>
      </p:sp>
      <p:sp>
        <p:nvSpPr>
          <p:cNvPr id="8" name="Rounded Rectangle 7">
            <a:extLst>
              <a:ext uri="{FF2B5EF4-FFF2-40B4-BE49-F238E27FC236}">
                <a16:creationId xmlns:a16="http://schemas.microsoft.com/office/drawing/2014/main" id="{6615A11A-93E9-374A-EBC5-317F6BCCD1E2}"/>
              </a:ext>
            </a:extLst>
          </p:cNvPr>
          <p:cNvSpPr/>
          <p:nvPr/>
        </p:nvSpPr>
        <p:spPr>
          <a:xfrm>
            <a:off x="8373381" y="932688"/>
            <a:ext cx="3290464" cy="1130429"/>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a:solidFill>
                  <a:schemeClr val="tx1"/>
                </a:solidFill>
              </a:rPr>
              <a:t>Handles customer queries through automated chat, triages complex issues for human escalation, and continuously learns from interactions to improve accuracy and resolution time.</a:t>
            </a:r>
          </a:p>
        </p:txBody>
      </p:sp>
      <p:sp>
        <p:nvSpPr>
          <p:cNvPr id="10" name="Rounded Rectangle 9">
            <a:extLst>
              <a:ext uri="{FF2B5EF4-FFF2-40B4-BE49-F238E27FC236}">
                <a16:creationId xmlns:a16="http://schemas.microsoft.com/office/drawing/2014/main" id="{A0C21DB9-6F37-4E10-C578-60DA08A3C29E}"/>
              </a:ext>
            </a:extLst>
          </p:cNvPr>
          <p:cNvSpPr/>
          <p:nvPr/>
        </p:nvSpPr>
        <p:spPr>
          <a:xfrm>
            <a:off x="513297" y="2251912"/>
            <a:ext cx="5467485" cy="41495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Inputs Required</a:t>
            </a:r>
            <a:endParaRPr lang="en-US" b="1">
              <a:solidFill>
                <a:schemeClr val="tx1"/>
              </a:solidFill>
            </a:endParaRPr>
          </a:p>
        </p:txBody>
      </p:sp>
      <p:sp>
        <p:nvSpPr>
          <p:cNvPr id="11" name="Rounded Rectangle 10">
            <a:extLst>
              <a:ext uri="{FF2B5EF4-FFF2-40B4-BE49-F238E27FC236}">
                <a16:creationId xmlns:a16="http://schemas.microsoft.com/office/drawing/2014/main" id="{E43CD268-8387-7116-B924-286A2B41EFFD}"/>
              </a:ext>
            </a:extLst>
          </p:cNvPr>
          <p:cNvSpPr/>
          <p:nvPr/>
        </p:nvSpPr>
        <p:spPr>
          <a:xfrm>
            <a:off x="517368" y="2782833"/>
            <a:ext cx="5467485" cy="141831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a:solidFill>
                  <a:schemeClr val="tx1"/>
                </a:solidFill>
                <a:ea typeface="+mn-lt"/>
                <a:cs typeface="+mn-lt"/>
              </a:rPr>
              <a:t>CRM data (Salesforce/Zendesk)</a:t>
            </a:r>
            <a:endParaRPr lang="en-US" sz="1600">
              <a:solidFill>
                <a:schemeClr val="tx1"/>
              </a:solidFill>
            </a:endParaRPr>
          </a:p>
          <a:p>
            <a:pPr marL="285750" indent="-285750">
              <a:buFont typeface="Arial" panose="020B0604020202020204" pitchFamily="34" charset="0"/>
              <a:buChar char="•"/>
            </a:pPr>
            <a:r>
              <a:rPr lang="en-US" sz="1600">
                <a:solidFill>
                  <a:schemeClr val="tx1"/>
                </a:solidFill>
                <a:ea typeface="+mn-lt"/>
                <a:cs typeface="+mn-lt"/>
              </a:rPr>
              <a:t>Historical tickets and chat logs</a:t>
            </a:r>
            <a:endParaRPr lang="en-US" sz="1600">
              <a:solidFill>
                <a:schemeClr val="tx1"/>
              </a:solidFill>
            </a:endParaRPr>
          </a:p>
          <a:p>
            <a:pPr marL="285750" indent="-285750">
              <a:buFont typeface="Arial" panose="020B0604020202020204" pitchFamily="34" charset="0"/>
              <a:buChar char="•"/>
            </a:pPr>
            <a:r>
              <a:rPr lang="en-US" sz="1600">
                <a:solidFill>
                  <a:schemeClr val="tx1"/>
                </a:solidFill>
                <a:ea typeface="+mn-lt"/>
                <a:cs typeface="+mn-lt"/>
              </a:rPr>
              <a:t>Knowledge base and FAQs</a:t>
            </a:r>
            <a:endParaRPr lang="en-US" sz="1600">
              <a:solidFill>
                <a:schemeClr val="tx1"/>
              </a:solidFill>
            </a:endParaRPr>
          </a:p>
          <a:p>
            <a:pPr marL="285750" indent="-285750">
              <a:buFont typeface="Arial" panose="020B0604020202020204" pitchFamily="34" charset="0"/>
              <a:buChar char="•"/>
            </a:pPr>
            <a:r>
              <a:rPr lang="en-US" sz="1600">
                <a:solidFill>
                  <a:schemeClr val="tx1"/>
                </a:solidFill>
                <a:ea typeface="+mn-lt"/>
                <a:cs typeface="+mn-lt"/>
              </a:rPr>
              <a:t>Product information and support scripts</a:t>
            </a:r>
            <a:endParaRPr lang="en-US" sz="1600">
              <a:solidFill>
                <a:schemeClr val="tx1"/>
              </a:solidFill>
            </a:endParaRPr>
          </a:p>
        </p:txBody>
      </p:sp>
      <p:sp>
        <p:nvSpPr>
          <p:cNvPr id="12" name="Rounded Rectangle 11">
            <a:extLst>
              <a:ext uri="{FF2B5EF4-FFF2-40B4-BE49-F238E27FC236}">
                <a16:creationId xmlns:a16="http://schemas.microsoft.com/office/drawing/2014/main" id="{4106EB4D-D613-D973-BFCA-45EC7A193A96}"/>
              </a:ext>
            </a:extLst>
          </p:cNvPr>
          <p:cNvSpPr/>
          <p:nvPr/>
        </p:nvSpPr>
        <p:spPr>
          <a:xfrm>
            <a:off x="6196361" y="2264059"/>
            <a:ext cx="5467485" cy="409122"/>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Outputs Delivered </a:t>
            </a:r>
            <a:endParaRPr lang="en-US" b="1">
              <a:solidFill>
                <a:schemeClr val="tx1"/>
              </a:solidFill>
            </a:endParaRPr>
          </a:p>
        </p:txBody>
      </p:sp>
      <p:sp>
        <p:nvSpPr>
          <p:cNvPr id="13" name="Rounded Rectangle 12">
            <a:extLst>
              <a:ext uri="{FF2B5EF4-FFF2-40B4-BE49-F238E27FC236}">
                <a16:creationId xmlns:a16="http://schemas.microsoft.com/office/drawing/2014/main" id="{6AE7ED3B-EB43-30EA-15B7-7D9DA3DADE96}"/>
              </a:ext>
            </a:extLst>
          </p:cNvPr>
          <p:cNvSpPr/>
          <p:nvPr/>
        </p:nvSpPr>
        <p:spPr>
          <a:xfrm>
            <a:off x="6196360" y="2782833"/>
            <a:ext cx="5467485" cy="141831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a:solidFill>
                  <a:schemeClr val="tx1"/>
                </a:solidFill>
                <a:ea typeface="+mn-lt"/>
                <a:cs typeface="+mn-lt"/>
              </a:rPr>
              <a:t>Automated responses and ticket resolutions</a:t>
            </a:r>
            <a:endParaRPr lang="en-US" sz="1600">
              <a:solidFill>
                <a:schemeClr val="tx1"/>
              </a:solidFill>
            </a:endParaRPr>
          </a:p>
          <a:p>
            <a:pPr marL="285750" indent="-285750">
              <a:buFont typeface="Arial" panose="020B0604020202020204" pitchFamily="34" charset="0"/>
              <a:buChar char="•"/>
            </a:pPr>
            <a:r>
              <a:rPr lang="en-US" sz="1600">
                <a:solidFill>
                  <a:schemeClr val="tx1"/>
                </a:solidFill>
                <a:ea typeface="+mn-lt"/>
                <a:cs typeface="+mn-lt"/>
              </a:rPr>
              <a:t>Escalation summaries and priority flags</a:t>
            </a:r>
            <a:endParaRPr lang="en-US" sz="1600">
              <a:solidFill>
                <a:schemeClr val="tx1"/>
              </a:solidFill>
            </a:endParaRPr>
          </a:p>
          <a:p>
            <a:pPr marL="285750" indent="-285750">
              <a:buFont typeface="Arial" panose="020B0604020202020204" pitchFamily="34" charset="0"/>
              <a:buChar char="•"/>
            </a:pPr>
            <a:r>
              <a:rPr lang="en-US" sz="1600">
                <a:solidFill>
                  <a:schemeClr val="tx1"/>
                </a:solidFill>
                <a:ea typeface="+mn-lt"/>
                <a:cs typeface="+mn-lt"/>
              </a:rPr>
              <a:t>Daily agent performance reports</a:t>
            </a:r>
            <a:endParaRPr lang="en-US" sz="1600">
              <a:solidFill>
                <a:schemeClr val="tx1"/>
              </a:solidFill>
            </a:endParaRPr>
          </a:p>
          <a:p>
            <a:pPr marL="285750" indent="-285750">
              <a:buFont typeface="Arial" panose="020B0604020202020204" pitchFamily="34" charset="0"/>
              <a:buChar char="•"/>
            </a:pPr>
            <a:r>
              <a:rPr lang="en-US" sz="1600">
                <a:solidFill>
                  <a:srgbClr val="000000"/>
                </a:solidFill>
                <a:ea typeface="+mn-lt"/>
                <a:cs typeface="+mn-lt"/>
              </a:rPr>
              <a:t>Customer satisfaction feedback</a:t>
            </a:r>
            <a:endParaRPr lang="en-US" sz="1600"/>
          </a:p>
        </p:txBody>
      </p:sp>
      <p:sp>
        <p:nvSpPr>
          <p:cNvPr id="14" name="Rounded Rectangle 13">
            <a:extLst>
              <a:ext uri="{FF2B5EF4-FFF2-40B4-BE49-F238E27FC236}">
                <a16:creationId xmlns:a16="http://schemas.microsoft.com/office/drawing/2014/main" id="{116B562F-71F0-FA16-F502-9EB1181412FE}"/>
              </a:ext>
            </a:extLst>
          </p:cNvPr>
          <p:cNvSpPr/>
          <p:nvPr/>
        </p:nvSpPr>
        <p:spPr>
          <a:xfrm>
            <a:off x="513296" y="4391956"/>
            <a:ext cx="3489992" cy="1395017"/>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Human-Agent Interaction Model</a:t>
            </a:r>
            <a:endParaRPr lang="en-US" b="1">
              <a:solidFill>
                <a:schemeClr val="bg1"/>
              </a:solidFill>
            </a:endParaRPr>
          </a:p>
        </p:txBody>
      </p:sp>
      <p:sp>
        <p:nvSpPr>
          <p:cNvPr id="15" name="Rounded Rectangle 14">
            <a:extLst>
              <a:ext uri="{FF2B5EF4-FFF2-40B4-BE49-F238E27FC236}">
                <a16:creationId xmlns:a16="http://schemas.microsoft.com/office/drawing/2014/main" id="{6447BDB9-63DE-B3F5-B42B-98036D7EA748}"/>
              </a:ext>
            </a:extLst>
          </p:cNvPr>
          <p:cNvSpPr/>
          <p:nvPr/>
        </p:nvSpPr>
        <p:spPr>
          <a:xfrm>
            <a:off x="4148254" y="4402085"/>
            <a:ext cx="7515592" cy="139706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ea typeface="+mn-lt"/>
                <a:cs typeface="+mn-lt"/>
              </a:rPr>
              <a:t>AI handles repetitive cases autonomously; complex cases are seamlessly transferred to human agents with context handover. Human feedback retrains and fine-tunes the agent’s responses.</a:t>
            </a:r>
            <a:endParaRPr lang="en-US" sz="1600">
              <a:solidFill>
                <a:schemeClr val="tx1"/>
              </a:solidFill>
            </a:endParaRPr>
          </a:p>
        </p:txBody>
      </p:sp>
    </p:spTree>
    <p:extLst>
      <p:ext uri="{BB962C8B-B14F-4D97-AF65-F5344CB8AC3E}">
        <p14:creationId xmlns:p14="http://schemas.microsoft.com/office/powerpoint/2010/main" val="123371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B0546-83E4-C7C8-5530-868EA19AE01A}"/>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A3BE8B35-B70B-8C3C-5A5A-56CDC2B3B8A3}"/>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24F34253-F951-5E34-6297-CA96BC64C6C5}"/>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2FD96F4D-8C5E-5296-7273-8197E2A2F74D}"/>
              </a:ext>
            </a:extLst>
          </p:cNvPr>
          <p:cNvSpPr txBox="1"/>
          <p:nvPr/>
        </p:nvSpPr>
        <p:spPr>
          <a:xfrm>
            <a:off x="186182" y="14451"/>
            <a:ext cx="5089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Agent Description - Template</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9FA7EB01-541B-FA6E-8BD2-27C948840F16}"/>
              </a:ext>
            </a:extLst>
          </p:cNvPr>
          <p:cNvSpPr/>
          <p:nvPr/>
        </p:nvSpPr>
        <p:spPr>
          <a:xfrm>
            <a:off x="513296" y="1071027"/>
            <a:ext cx="2059587" cy="1022867"/>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Agent Role / Function</a:t>
            </a:r>
            <a:endParaRPr lang="en-US" b="1">
              <a:solidFill>
                <a:schemeClr val="bg1"/>
              </a:solidFill>
            </a:endParaRPr>
          </a:p>
        </p:txBody>
      </p:sp>
      <p:sp>
        <p:nvSpPr>
          <p:cNvPr id="6" name="Rounded Rectangle 5">
            <a:extLst>
              <a:ext uri="{FF2B5EF4-FFF2-40B4-BE49-F238E27FC236}">
                <a16:creationId xmlns:a16="http://schemas.microsoft.com/office/drawing/2014/main" id="{CE61B5A8-2B00-CF73-DB93-B794CAF76D65}"/>
              </a:ext>
            </a:extLst>
          </p:cNvPr>
          <p:cNvSpPr/>
          <p:nvPr/>
        </p:nvSpPr>
        <p:spPr>
          <a:xfrm>
            <a:off x="2690317" y="1071028"/>
            <a:ext cx="3290464" cy="1022866"/>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ounded Rectangle 6">
            <a:extLst>
              <a:ext uri="{FF2B5EF4-FFF2-40B4-BE49-F238E27FC236}">
                <a16:creationId xmlns:a16="http://schemas.microsoft.com/office/drawing/2014/main" id="{E65A980F-95DB-3CC9-7D8F-66C523EA0CB6}"/>
              </a:ext>
            </a:extLst>
          </p:cNvPr>
          <p:cNvSpPr/>
          <p:nvPr/>
        </p:nvSpPr>
        <p:spPr>
          <a:xfrm>
            <a:off x="6196360" y="1040250"/>
            <a:ext cx="2059587" cy="1022867"/>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Core Tasks Performed</a:t>
            </a:r>
            <a:endParaRPr lang="en-US" b="1">
              <a:solidFill>
                <a:schemeClr val="bg1"/>
              </a:solidFill>
            </a:endParaRPr>
          </a:p>
        </p:txBody>
      </p:sp>
      <p:sp>
        <p:nvSpPr>
          <p:cNvPr id="8" name="Rounded Rectangle 7">
            <a:extLst>
              <a:ext uri="{FF2B5EF4-FFF2-40B4-BE49-F238E27FC236}">
                <a16:creationId xmlns:a16="http://schemas.microsoft.com/office/drawing/2014/main" id="{5DB58E0C-4B25-5306-FE7C-A1185D7BC4D3}"/>
              </a:ext>
            </a:extLst>
          </p:cNvPr>
          <p:cNvSpPr/>
          <p:nvPr/>
        </p:nvSpPr>
        <p:spPr>
          <a:xfrm>
            <a:off x="8373381" y="1040250"/>
            <a:ext cx="3290464" cy="102286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ounded Rectangle 9">
            <a:extLst>
              <a:ext uri="{FF2B5EF4-FFF2-40B4-BE49-F238E27FC236}">
                <a16:creationId xmlns:a16="http://schemas.microsoft.com/office/drawing/2014/main" id="{76C05350-9B73-6392-5054-3442677C61A7}"/>
              </a:ext>
            </a:extLst>
          </p:cNvPr>
          <p:cNvSpPr/>
          <p:nvPr/>
        </p:nvSpPr>
        <p:spPr>
          <a:xfrm>
            <a:off x="513297" y="2251912"/>
            <a:ext cx="5467485" cy="41495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Inputs Required</a:t>
            </a:r>
            <a:endParaRPr lang="en-US" b="1">
              <a:solidFill>
                <a:schemeClr val="tx1"/>
              </a:solidFill>
            </a:endParaRPr>
          </a:p>
        </p:txBody>
      </p:sp>
      <p:sp>
        <p:nvSpPr>
          <p:cNvPr id="11" name="Rounded Rectangle 10">
            <a:extLst>
              <a:ext uri="{FF2B5EF4-FFF2-40B4-BE49-F238E27FC236}">
                <a16:creationId xmlns:a16="http://schemas.microsoft.com/office/drawing/2014/main" id="{D381AACD-5F47-6E29-B697-043F16D4ECE9}"/>
              </a:ext>
            </a:extLst>
          </p:cNvPr>
          <p:cNvSpPr/>
          <p:nvPr/>
        </p:nvSpPr>
        <p:spPr>
          <a:xfrm>
            <a:off x="517368" y="2782833"/>
            <a:ext cx="5467485" cy="141831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ounded Rectangle 11">
            <a:extLst>
              <a:ext uri="{FF2B5EF4-FFF2-40B4-BE49-F238E27FC236}">
                <a16:creationId xmlns:a16="http://schemas.microsoft.com/office/drawing/2014/main" id="{E34AEAD1-1CEA-0E30-9822-C115AFC8F5EB}"/>
              </a:ext>
            </a:extLst>
          </p:cNvPr>
          <p:cNvSpPr/>
          <p:nvPr/>
        </p:nvSpPr>
        <p:spPr>
          <a:xfrm>
            <a:off x="6196361" y="2264059"/>
            <a:ext cx="5467485" cy="409122"/>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Outputs Delivered </a:t>
            </a:r>
            <a:endParaRPr lang="en-US" b="1">
              <a:solidFill>
                <a:schemeClr val="tx1"/>
              </a:solidFill>
            </a:endParaRPr>
          </a:p>
        </p:txBody>
      </p:sp>
      <p:sp>
        <p:nvSpPr>
          <p:cNvPr id="13" name="Rounded Rectangle 12">
            <a:extLst>
              <a:ext uri="{FF2B5EF4-FFF2-40B4-BE49-F238E27FC236}">
                <a16:creationId xmlns:a16="http://schemas.microsoft.com/office/drawing/2014/main" id="{9DAB292E-F8F8-D871-4A22-63B1A7A1AF5B}"/>
              </a:ext>
            </a:extLst>
          </p:cNvPr>
          <p:cNvSpPr/>
          <p:nvPr/>
        </p:nvSpPr>
        <p:spPr>
          <a:xfrm>
            <a:off x="6196360" y="2782833"/>
            <a:ext cx="5467485" cy="141831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ounded Rectangle 13">
            <a:extLst>
              <a:ext uri="{FF2B5EF4-FFF2-40B4-BE49-F238E27FC236}">
                <a16:creationId xmlns:a16="http://schemas.microsoft.com/office/drawing/2014/main" id="{7CD8CF18-12EF-6AF6-26E6-0DE7E9AEC938}"/>
              </a:ext>
            </a:extLst>
          </p:cNvPr>
          <p:cNvSpPr/>
          <p:nvPr/>
        </p:nvSpPr>
        <p:spPr>
          <a:xfrm>
            <a:off x="513296" y="4391956"/>
            <a:ext cx="3489992" cy="1395017"/>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Human-Agent Interaction Model</a:t>
            </a:r>
            <a:endParaRPr lang="en-US" b="1">
              <a:solidFill>
                <a:schemeClr val="bg1"/>
              </a:solidFill>
            </a:endParaRPr>
          </a:p>
        </p:txBody>
      </p:sp>
      <p:sp>
        <p:nvSpPr>
          <p:cNvPr id="15" name="Rounded Rectangle 14">
            <a:extLst>
              <a:ext uri="{FF2B5EF4-FFF2-40B4-BE49-F238E27FC236}">
                <a16:creationId xmlns:a16="http://schemas.microsoft.com/office/drawing/2014/main" id="{5D9B13B7-6E78-D553-A958-BE0896CFB1D7}"/>
              </a:ext>
            </a:extLst>
          </p:cNvPr>
          <p:cNvSpPr/>
          <p:nvPr/>
        </p:nvSpPr>
        <p:spPr>
          <a:xfrm>
            <a:off x="4148254" y="4402085"/>
            <a:ext cx="7515592" cy="139706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40864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38330-FB07-0526-55BA-AE2777BEB228}"/>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B9320808-5F6C-37D3-DD90-B2E866F26582}"/>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F1D4EB7A-BAA7-791D-E9CA-A0837B4F7B48}"/>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CDF9A4FD-E1FD-06FF-92FD-1A3B1A4C539B}"/>
              </a:ext>
            </a:extLst>
          </p:cNvPr>
          <p:cNvSpPr txBox="1"/>
          <p:nvPr/>
        </p:nvSpPr>
        <p:spPr>
          <a:xfrm>
            <a:off x="186182" y="44451"/>
            <a:ext cx="42631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Microsoft Sans Serif"/>
                <a:ea typeface="Microsoft Sans Serif"/>
                <a:cs typeface="Microsoft Sans Serif"/>
              </a:rPr>
              <a:t>Business Value</a:t>
            </a:r>
            <a:r>
              <a:rPr lang="en-US" sz="2400">
                <a:solidFill>
                  <a:srgbClr val="FFFFFF"/>
                </a:solidFill>
                <a:latin typeface="Microsoft Sans Serif"/>
                <a:ea typeface="Microsoft Sans Serif"/>
                <a:cs typeface="Microsoft Sans Serif"/>
              </a:rPr>
              <a:t> - Guidelines</a:t>
            </a:r>
            <a:endParaRPr lang="en-US" sz="2400">
              <a:solidFill>
                <a:schemeClr val="bg1"/>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7221F4FD-D762-72D8-2DEB-E1E99FF8D674}"/>
              </a:ext>
            </a:extLst>
          </p:cNvPr>
          <p:cNvSpPr/>
          <p:nvPr/>
        </p:nvSpPr>
        <p:spPr>
          <a:xfrm>
            <a:off x="186182" y="957943"/>
            <a:ext cx="2088932" cy="881743"/>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BE3D348D-DFA9-CD65-44F5-9EA25B475DBA}"/>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Quantify value across cost, revenue, risk, and experience. </a:t>
            </a:r>
          </a:p>
        </p:txBody>
      </p:sp>
      <p:sp>
        <p:nvSpPr>
          <p:cNvPr id="7" name="Rounded Rectangle 6">
            <a:extLst>
              <a:ext uri="{FF2B5EF4-FFF2-40B4-BE49-F238E27FC236}">
                <a16:creationId xmlns:a16="http://schemas.microsoft.com/office/drawing/2014/main" id="{6258B484-C28F-0B5D-DD91-12EF85A8AF93}"/>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Use measurable metrics — FTE hours saved, revenue uplift, NPS improvements, error reduction. </a:t>
            </a:r>
          </a:p>
        </p:txBody>
      </p:sp>
      <p:sp>
        <p:nvSpPr>
          <p:cNvPr id="8" name="Rounded Rectangle 7">
            <a:extLst>
              <a:ext uri="{FF2B5EF4-FFF2-40B4-BE49-F238E27FC236}">
                <a16:creationId xmlns:a16="http://schemas.microsoft.com/office/drawing/2014/main" id="{042B6FF5-1D69-58C2-4715-ACDFF5A5E927}"/>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Categorize into tangible (direct $) and intangible (CX, speed, brand). </a:t>
            </a:r>
          </a:p>
        </p:txBody>
      </p:sp>
      <p:sp>
        <p:nvSpPr>
          <p:cNvPr id="10" name="Oval 9">
            <a:extLst>
              <a:ext uri="{FF2B5EF4-FFF2-40B4-BE49-F238E27FC236}">
                <a16:creationId xmlns:a16="http://schemas.microsoft.com/office/drawing/2014/main" id="{A8507582-974B-6456-A1FD-4D6DAD4C8366}"/>
              </a:ext>
            </a:extLst>
          </p:cNvPr>
          <p:cNvSpPr/>
          <p:nvPr/>
        </p:nvSpPr>
        <p:spPr>
          <a:xfrm>
            <a:off x="2257803" y="310678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9B2BEBE-DC36-BE95-DB0A-8758756CD8C9}"/>
              </a:ext>
            </a:extLst>
          </p:cNvPr>
          <p:cNvSpPr/>
          <p:nvPr/>
        </p:nvSpPr>
        <p:spPr>
          <a:xfrm>
            <a:off x="8494197" y="311177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D6E757-0EE9-6CB5-1195-2DD8B04F6466}"/>
              </a:ext>
            </a:extLst>
          </p:cNvPr>
          <p:cNvSpPr/>
          <p:nvPr/>
        </p:nvSpPr>
        <p:spPr>
          <a:xfrm>
            <a:off x="186182" y="2057400"/>
            <a:ext cx="11804164" cy="515983"/>
          </a:xfrm>
          <a:prstGeom prst="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AF14770E-9E11-2608-BE94-C7962873726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38070257-348C-3A4A-5F52-88E627BD238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E9A59A2-726A-868A-A191-26B0F7325290}"/>
              </a:ext>
            </a:extLst>
          </p:cNvPr>
          <p:cNvPicPr>
            <a:picLocks noChangeAspect="1"/>
          </p:cNvPicPr>
          <p:nvPr/>
        </p:nvPicPr>
        <p:blipFill>
          <a:blip r:embed="rId5"/>
          <a:stretch>
            <a:fillRect/>
          </a:stretch>
        </p:blipFill>
        <p:spPr>
          <a:xfrm>
            <a:off x="2551301" y="3393514"/>
            <a:ext cx="853003" cy="853003"/>
          </a:xfrm>
          <a:prstGeom prst="rect">
            <a:avLst/>
          </a:prstGeom>
        </p:spPr>
      </p:pic>
      <p:pic>
        <p:nvPicPr>
          <p:cNvPr id="17" name="Picture 16">
            <a:extLst>
              <a:ext uri="{FF2B5EF4-FFF2-40B4-BE49-F238E27FC236}">
                <a16:creationId xmlns:a16="http://schemas.microsoft.com/office/drawing/2014/main" id="{7EED9CDF-B502-4EEA-B67C-B5FC0F6CBD88}"/>
              </a:ext>
            </a:extLst>
          </p:cNvPr>
          <p:cNvPicPr>
            <a:picLocks noChangeAspect="1"/>
          </p:cNvPicPr>
          <p:nvPr/>
        </p:nvPicPr>
        <p:blipFill>
          <a:blip r:embed="rId6"/>
          <a:stretch>
            <a:fillRect/>
          </a:stretch>
        </p:blipFill>
        <p:spPr>
          <a:xfrm>
            <a:off x="8778766" y="3462424"/>
            <a:ext cx="870861" cy="870861"/>
          </a:xfrm>
          <a:prstGeom prst="rect">
            <a:avLst/>
          </a:prstGeom>
        </p:spPr>
      </p:pic>
    </p:spTree>
    <p:extLst>
      <p:ext uri="{BB962C8B-B14F-4D97-AF65-F5344CB8AC3E}">
        <p14:creationId xmlns:p14="http://schemas.microsoft.com/office/powerpoint/2010/main" val="50016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4A54C-34E1-EF17-6659-162BD8240887}"/>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7B31D2C0-8D1C-02AC-ED3C-5920C33B128A}"/>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22F1EE72-56BC-AE5B-6948-9D1E78749435}"/>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886D6B77-5285-9FF2-62E4-AF2CAC2E26C3}"/>
              </a:ext>
            </a:extLst>
          </p:cNvPr>
          <p:cNvSpPr txBox="1"/>
          <p:nvPr/>
        </p:nvSpPr>
        <p:spPr>
          <a:xfrm>
            <a:off x="186182" y="26451"/>
            <a:ext cx="51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Microsoft Sans Serif"/>
                <a:ea typeface="Microsoft Sans Serif"/>
                <a:cs typeface="Microsoft Sans Serif"/>
              </a:rPr>
              <a:t>Business Value – Sample Template</a:t>
            </a:r>
          </a:p>
          <a:p>
            <a:endParaRPr lang="en-US" sz="2400">
              <a:solidFill>
                <a:schemeClr val="bg1"/>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6D19696C-3384-8F92-0C20-FF16D524DD65}"/>
              </a:ext>
            </a:extLst>
          </p:cNvPr>
          <p:cNvSpPr/>
          <p:nvPr/>
        </p:nvSpPr>
        <p:spPr>
          <a:xfrm>
            <a:off x="464964" y="1088356"/>
            <a:ext cx="1929160" cy="93001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Cost Savings</a:t>
            </a:r>
            <a:endParaRPr lang="en-US" b="1">
              <a:solidFill>
                <a:schemeClr val="bg1"/>
              </a:solidFill>
            </a:endParaRPr>
          </a:p>
        </p:txBody>
      </p:sp>
      <p:sp>
        <p:nvSpPr>
          <p:cNvPr id="6" name="Rounded Rectangle 5">
            <a:extLst>
              <a:ext uri="{FF2B5EF4-FFF2-40B4-BE49-F238E27FC236}">
                <a16:creationId xmlns:a16="http://schemas.microsoft.com/office/drawing/2014/main" id="{00EA4223-3BBE-5AC2-2B68-0FD495962AF4}"/>
              </a:ext>
            </a:extLst>
          </p:cNvPr>
          <p:cNvSpPr/>
          <p:nvPr/>
        </p:nvSpPr>
        <p:spPr>
          <a:xfrm>
            <a:off x="2523050" y="1088356"/>
            <a:ext cx="9088159" cy="93001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chemeClr val="tx1"/>
                </a:solidFill>
                <a:ea typeface="+mn-lt"/>
                <a:cs typeface="+mn-lt"/>
              </a:rPr>
              <a:t>Reduction of ~25 FTE workload equivalent per 100K tickets/year.</a:t>
            </a:r>
          </a:p>
          <a:p>
            <a:pPr marL="285750" indent="-285750">
              <a:buFont typeface="Arial" panose="020B0604020202020204" pitchFamily="34" charset="0"/>
              <a:buChar char="•"/>
            </a:pPr>
            <a:r>
              <a:rPr lang="en-US">
                <a:solidFill>
                  <a:schemeClr val="tx1"/>
                </a:solidFill>
                <a:ea typeface="+mn-lt"/>
                <a:cs typeface="+mn-lt"/>
              </a:rPr>
              <a:t>35–40% lower cost per ticket due to automation.</a:t>
            </a:r>
            <a:endParaRPr lang="en-US">
              <a:solidFill>
                <a:schemeClr val="tx1"/>
              </a:solidFill>
            </a:endParaRPr>
          </a:p>
        </p:txBody>
      </p:sp>
      <p:sp>
        <p:nvSpPr>
          <p:cNvPr id="10" name="Rounded Rectangle 9">
            <a:extLst>
              <a:ext uri="{FF2B5EF4-FFF2-40B4-BE49-F238E27FC236}">
                <a16:creationId xmlns:a16="http://schemas.microsoft.com/office/drawing/2014/main" id="{F95F5D90-7300-F231-8619-2D11929C11E5}"/>
              </a:ext>
            </a:extLst>
          </p:cNvPr>
          <p:cNvSpPr/>
          <p:nvPr/>
        </p:nvSpPr>
        <p:spPr>
          <a:xfrm>
            <a:off x="464964" y="2187869"/>
            <a:ext cx="5456334" cy="458307"/>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Revenue Uplift</a:t>
            </a:r>
            <a:endParaRPr lang="en-US" b="1">
              <a:solidFill>
                <a:schemeClr val="tx1"/>
              </a:solidFill>
            </a:endParaRPr>
          </a:p>
        </p:txBody>
      </p:sp>
      <p:sp>
        <p:nvSpPr>
          <p:cNvPr id="11" name="Rounded Rectangle 10">
            <a:extLst>
              <a:ext uri="{FF2B5EF4-FFF2-40B4-BE49-F238E27FC236}">
                <a16:creationId xmlns:a16="http://schemas.microsoft.com/office/drawing/2014/main" id="{F425DBE0-5ADF-A6A8-7BE7-413ED98DE15B}"/>
              </a:ext>
            </a:extLst>
          </p:cNvPr>
          <p:cNvSpPr/>
          <p:nvPr/>
        </p:nvSpPr>
        <p:spPr>
          <a:xfrm>
            <a:off x="464964" y="2800060"/>
            <a:ext cx="5456334" cy="196150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Faster resolutions improve customer retention and upsell opportunities (+5% retention gain = ~$X million impact).</a:t>
            </a:r>
            <a:endParaRPr lang="en-US">
              <a:solidFill>
                <a:schemeClr val="tx1"/>
              </a:solidFill>
            </a:endParaRPr>
          </a:p>
          <a:p>
            <a:pPr algn="ctr"/>
            <a:endParaRPr lang="en-US"/>
          </a:p>
        </p:txBody>
      </p:sp>
      <p:sp>
        <p:nvSpPr>
          <p:cNvPr id="12" name="Rounded Rectangle 11">
            <a:extLst>
              <a:ext uri="{FF2B5EF4-FFF2-40B4-BE49-F238E27FC236}">
                <a16:creationId xmlns:a16="http://schemas.microsoft.com/office/drawing/2014/main" id="{48C39AE7-DE27-9ED9-567B-DD6AE5C31D21}"/>
              </a:ext>
            </a:extLst>
          </p:cNvPr>
          <p:cNvSpPr/>
          <p:nvPr/>
        </p:nvSpPr>
        <p:spPr>
          <a:xfrm>
            <a:off x="6154876" y="2192329"/>
            <a:ext cx="5456333" cy="458307"/>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Risk Mitigation</a:t>
            </a:r>
            <a:endParaRPr lang="en-US" b="1">
              <a:solidFill>
                <a:schemeClr val="tx1"/>
              </a:solidFill>
            </a:endParaRPr>
          </a:p>
        </p:txBody>
      </p:sp>
      <p:sp>
        <p:nvSpPr>
          <p:cNvPr id="13" name="Rounded Rectangle 12">
            <a:extLst>
              <a:ext uri="{FF2B5EF4-FFF2-40B4-BE49-F238E27FC236}">
                <a16:creationId xmlns:a16="http://schemas.microsoft.com/office/drawing/2014/main" id="{45FD6230-E099-484F-CE17-82958C7A90F0}"/>
              </a:ext>
            </a:extLst>
          </p:cNvPr>
          <p:cNvSpPr/>
          <p:nvPr/>
        </p:nvSpPr>
        <p:spPr>
          <a:xfrm>
            <a:off x="6154875" y="2800060"/>
            <a:ext cx="5456334" cy="196150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chemeClr val="tx1"/>
                </a:solidFill>
                <a:ea typeface="+mn-lt"/>
                <a:cs typeface="+mn-lt"/>
              </a:rPr>
              <a:t>Reduces manual errors in responses.</a:t>
            </a:r>
            <a:endParaRPr lang="en-US">
              <a:solidFill>
                <a:schemeClr val="tx1"/>
              </a:solidFill>
            </a:endParaRPr>
          </a:p>
          <a:p>
            <a:pPr marL="285750" indent="-285750">
              <a:buFont typeface="Arial" panose="020B0604020202020204" pitchFamily="34" charset="0"/>
              <a:buChar char="•"/>
            </a:pPr>
            <a:r>
              <a:rPr lang="en-US">
                <a:solidFill>
                  <a:schemeClr val="tx1"/>
                </a:solidFill>
                <a:ea typeface="+mn-lt"/>
                <a:cs typeface="+mn-lt"/>
              </a:rPr>
              <a:t>Ensures compliance with communication templates and policy guidelines.</a:t>
            </a:r>
            <a:endParaRPr lang="en-US">
              <a:solidFill>
                <a:schemeClr val="tx1"/>
              </a:solidFill>
            </a:endParaRPr>
          </a:p>
        </p:txBody>
      </p:sp>
      <p:sp>
        <p:nvSpPr>
          <p:cNvPr id="14" name="Rounded Rectangle 13">
            <a:extLst>
              <a:ext uri="{FF2B5EF4-FFF2-40B4-BE49-F238E27FC236}">
                <a16:creationId xmlns:a16="http://schemas.microsoft.com/office/drawing/2014/main" id="{14F9FDD5-E7B8-C48A-3D64-72CEAE2A6CD2}"/>
              </a:ext>
            </a:extLst>
          </p:cNvPr>
          <p:cNvSpPr/>
          <p:nvPr/>
        </p:nvSpPr>
        <p:spPr>
          <a:xfrm>
            <a:off x="464962" y="4915451"/>
            <a:ext cx="3058823" cy="996920"/>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Experience Gains</a:t>
            </a:r>
            <a:endParaRPr lang="en-US" b="1">
              <a:solidFill>
                <a:schemeClr val="bg1"/>
              </a:solidFill>
            </a:endParaRPr>
          </a:p>
        </p:txBody>
      </p:sp>
      <p:sp>
        <p:nvSpPr>
          <p:cNvPr id="15" name="Rounded Rectangle 14">
            <a:extLst>
              <a:ext uri="{FF2B5EF4-FFF2-40B4-BE49-F238E27FC236}">
                <a16:creationId xmlns:a16="http://schemas.microsoft.com/office/drawing/2014/main" id="{85048862-09A3-F13A-1A92-A2F1C3DFA98A}"/>
              </a:ext>
            </a:extLst>
          </p:cNvPr>
          <p:cNvSpPr/>
          <p:nvPr/>
        </p:nvSpPr>
        <p:spPr>
          <a:xfrm>
            <a:off x="3679902" y="4921032"/>
            <a:ext cx="7920133" cy="99692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chemeClr val="tx1"/>
                </a:solidFill>
                <a:ea typeface="+mn-lt"/>
                <a:cs typeface="+mn-lt"/>
              </a:rPr>
              <a:t>24/7 availability.</a:t>
            </a:r>
            <a:endParaRPr lang="en-US">
              <a:solidFill>
                <a:schemeClr val="tx1"/>
              </a:solidFill>
            </a:endParaRPr>
          </a:p>
          <a:p>
            <a:pPr marL="285750" indent="-285750">
              <a:buFont typeface="Arial" panose="020B0604020202020204" pitchFamily="34" charset="0"/>
              <a:buChar char="•"/>
            </a:pPr>
            <a:r>
              <a:rPr lang="en-US">
                <a:solidFill>
                  <a:schemeClr val="tx1"/>
                </a:solidFill>
                <a:ea typeface="+mn-lt"/>
                <a:cs typeface="+mn-lt"/>
              </a:rPr>
              <a:t>Unified tone and response quality.</a:t>
            </a:r>
            <a:endParaRPr lang="en-US">
              <a:solidFill>
                <a:schemeClr val="tx1"/>
              </a:solidFill>
            </a:endParaRPr>
          </a:p>
          <a:p>
            <a:pPr marL="285750" indent="-285750">
              <a:buFont typeface="Arial" panose="020B0604020202020204" pitchFamily="34" charset="0"/>
              <a:buChar char="•"/>
            </a:pPr>
            <a:r>
              <a:rPr lang="en-US">
                <a:solidFill>
                  <a:schemeClr val="tx1"/>
                </a:solidFill>
                <a:ea typeface="+mn-lt"/>
                <a:cs typeface="+mn-lt"/>
              </a:rPr>
              <a:t>+15–20 NPS improvement.</a:t>
            </a:r>
            <a:endParaRPr lang="en-US"/>
          </a:p>
        </p:txBody>
      </p:sp>
    </p:spTree>
    <p:extLst>
      <p:ext uri="{BB962C8B-B14F-4D97-AF65-F5344CB8AC3E}">
        <p14:creationId xmlns:p14="http://schemas.microsoft.com/office/powerpoint/2010/main" val="238827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61339-117D-B387-9D37-5524D6C310A3}"/>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B2591013-9B85-7AB1-7101-168F89FB8326}"/>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3754F4F4-BA9D-5415-7010-B57C1103BC5F}"/>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34943721-7520-EA08-29C1-DB54C77F3AE7}"/>
              </a:ext>
            </a:extLst>
          </p:cNvPr>
          <p:cNvSpPr txBox="1"/>
          <p:nvPr/>
        </p:nvSpPr>
        <p:spPr>
          <a:xfrm>
            <a:off x="186182" y="26451"/>
            <a:ext cx="505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Microsoft Sans Serif"/>
                <a:ea typeface="Microsoft Sans Serif"/>
                <a:cs typeface="Microsoft Sans Serif"/>
              </a:rPr>
              <a:t>Business Value - Template</a:t>
            </a:r>
          </a:p>
        </p:txBody>
      </p:sp>
      <p:sp>
        <p:nvSpPr>
          <p:cNvPr id="3" name="Rounded Rectangle 2">
            <a:extLst>
              <a:ext uri="{FF2B5EF4-FFF2-40B4-BE49-F238E27FC236}">
                <a16:creationId xmlns:a16="http://schemas.microsoft.com/office/drawing/2014/main" id="{4FCF64B5-CC8E-050A-F818-0AF01976E55E}"/>
              </a:ext>
            </a:extLst>
          </p:cNvPr>
          <p:cNvSpPr/>
          <p:nvPr/>
        </p:nvSpPr>
        <p:spPr>
          <a:xfrm>
            <a:off x="464964" y="1088356"/>
            <a:ext cx="1929160" cy="930013"/>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Cost Savings</a:t>
            </a:r>
            <a:endParaRPr lang="en-US" b="1">
              <a:solidFill>
                <a:schemeClr val="bg1"/>
              </a:solidFill>
            </a:endParaRPr>
          </a:p>
        </p:txBody>
      </p:sp>
      <p:sp>
        <p:nvSpPr>
          <p:cNvPr id="6" name="Rounded Rectangle 5">
            <a:extLst>
              <a:ext uri="{FF2B5EF4-FFF2-40B4-BE49-F238E27FC236}">
                <a16:creationId xmlns:a16="http://schemas.microsoft.com/office/drawing/2014/main" id="{CD774BB5-7FF6-C8A4-8B16-EFCE3E662F25}"/>
              </a:ext>
            </a:extLst>
          </p:cNvPr>
          <p:cNvSpPr/>
          <p:nvPr/>
        </p:nvSpPr>
        <p:spPr>
          <a:xfrm>
            <a:off x="2523050" y="1088356"/>
            <a:ext cx="9088159" cy="93001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ounded Rectangle 9">
            <a:extLst>
              <a:ext uri="{FF2B5EF4-FFF2-40B4-BE49-F238E27FC236}">
                <a16:creationId xmlns:a16="http://schemas.microsoft.com/office/drawing/2014/main" id="{1DE660F7-0411-8F7A-4F4A-8184DD752FFF}"/>
              </a:ext>
            </a:extLst>
          </p:cNvPr>
          <p:cNvSpPr/>
          <p:nvPr/>
        </p:nvSpPr>
        <p:spPr>
          <a:xfrm>
            <a:off x="464964" y="2187869"/>
            <a:ext cx="5456334" cy="458307"/>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Revenue Uplift</a:t>
            </a:r>
            <a:endParaRPr lang="en-US" b="1">
              <a:solidFill>
                <a:schemeClr val="tx1"/>
              </a:solidFill>
            </a:endParaRPr>
          </a:p>
        </p:txBody>
      </p:sp>
      <p:sp>
        <p:nvSpPr>
          <p:cNvPr id="11" name="Rounded Rectangle 10">
            <a:extLst>
              <a:ext uri="{FF2B5EF4-FFF2-40B4-BE49-F238E27FC236}">
                <a16:creationId xmlns:a16="http://schemas.microsoft.com/office/drawing/2014/main" id="{B7A82B44-F1E1-2735-6076-253C91AC6129}"/>
              </a:ext>
            </a:extLst>
          </p:cNvPr>
          <p:cNvSpPr/>
          <p:nvPr/>
        </p:nvSpPr>
        <p:spPr>
          <a:xfrm>
            <a:off x="464964" y="2800060"/>
            <a:ext cx="5456334" cy="196150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ounded Rectangle 11">
            <a:extLst>
              <a:ext uri="{FF2B5EF4-FFF2-40B4-BE49-F238E27FC236}">
                <a16:creationId xmlns:a16="http://schemas.microsoft.com/office/drawing/2014/main" id="{7F849F7B-A28D-DE90-13DB-20F6403A436C}"/>
              </a:ext>
            </a:extLst>
          </p:cNvPr>
          <p:cNvSpPr/>
          <p:nvPr/>
        </p:nvSpPr>
        <p:spPr>
          <a:xfrm>
            <a:off x="6154876" y="2192329"/>
            <a:ext cx="5456333" cy="458307"/>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Risk Mitigation</a:t>
            </a:r>
            <a:endParaRPr lang="en-US" b="1">
              <a:solidFill>
                <a:schemeClr val="tx1"/>
              </a:solidFill>
            </a:endParaRPr>
          </a:p>
        </p:txBody>
      </p:sp>
      <p:sp>
        <p:nvSpPr>
          <p:cNvPr id="13" name="Rounded Rectangle 12">
            <a:extLst>
              <a:ext uri="{FF2B5EF4-FFF2-40B4-BE49-F238E27FC236}">
                <a16:creationId xmlns:a16="http://schemas.microsoft.com/office/drawing/2014/main" id="{90E19B65-667C-F9E2-84DC-C55818D0C2BF}"/>
              </a:ext>
            </a:extLst>
          </p:cNvPr>
          <p:cNvSpPr/>
          <p:nvPr/>
        </p:nvSpPr>
        <p:spPr>
          <a:xfrm>
            <a:off x="6154875" y="2800060"/>
            <a:ext cx="5456334" cy="196150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ounded Rectangle 13">
            <a:extLst>
              <a:ext uri="{FF2B5EF4-FFF2-40B4-BE49-F238E27FC236}">
                <a16:creationId xmlns:a16="http://schemas.microsoft.com/office/drawing/2014/main" id="{19D3EDC2-109D-24C5-9766-256D61F7EA30}"/>
              </a:ext>
            </a:extLst>
          </p:cNvPr>
          <p:cNvSpPr/>
          <p:nvPr/>
        </p:nvSpPr>
        <p:spPr>
          <a:xfrm>
            <a:off x="464962" y="4915451"/>
            <a:ext cx="3058823" cy="996920"/>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Experience Gains</a:t>
            </a:r>
            <a:endParaRPr lang="en-US" b="1">
              <a:solidFill>
                <a:schemeClr val="bg1"/>
              </a:solidFill>
            </a:endParaRPr>
          </a:p>
        </p:txBody>
      </p:sp>
      <p:sp>
        <p:nvSpPr>
          <p:cNvPr id="15" name="Rounded Rectangle 14">
            <a:extLst>
              <a:ext uri="{FF2B5EF4-FFF2-40B4-BE49-F238E27FC236}">
                <a16:creationId xmlns:a16="http://schemas.microsoft.com/office/drawing/2014/main" id="{722E044B-A8E3-8E58-D5AE-F4620135B572}"/>
              </a:ext>
            </a:extLst>
          </p:cNvPr>
          <p:cNvSpPr/>
          <p:nvPr/>
        </p:nvSpPr>
        <p:spPr>
          <a:xfrm>
            <a:off x="3679902" y="4921032"/>
            <a:ext cx="7920133" cy="99692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09522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4422B-0DDF-C9D5-7CB0-B894C10274CF}"/>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19846399-1AB5-E698-D08C-97958A7C0E2C}"/>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EBBB1F42-7C6F-7E3D-58CE-A5FD1026BBA3}"/>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11CA79D4-544A-BE57-67AC-CF80953221CA}"/>
              </a:ext>
            </a:extLst>
          </p:cNvPr>
          <p:cNvSpPr txBox="1"/>
          <p:nvPr/>
        </p:nvSpPr>
        <p:spPr>
          <a:xfrm>
            <a:off x="186182" y="26451"/>
            <a:ext cx="54897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Investment &amp; Resources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EF330BA2-6A45-ED22-AC29-6E4CD685570C}"/>
              </a:ext>
            </a:extLst>
          </p:cNvPr>
          <p:cNvSpPr/>
          <p:nvPr/>
        </p:nvSpPr>
        <p:spPr>
          <a:xfrm>
            <a:off x="186182" y="957943"/>
            <a:ext cx="2088932" cy="881743"/>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7651EDE4-1B7B-BA0F-04CC-338795255D11}"/>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Capture costs and enablers needed. </a:t>
            </a:r>
          </a:p>
        </p:txBody>
      </p:sp>
      <p:sp>
        <p:nvSpPr>
          <p:cNvPr id="7" name="Rounded Rectangle 6">
            <a:extLst>
              <a:ext uri="{FF2B5EF4-FFF2-40B4-BE49-F238E27FC236}">
                <a16:creationId xmlns:a16="http://schemas.microsoft.com/office/drawing/2014/main" id="{E62FB417-38B5-A93A-B488-1C2295B0ED15}"/>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Cover upfront (</a:t>
            </a:r>
            <a:r>
              <a:rPr lang="en-US" err="1">
                <a:solidFill>
                  <a:schemeClr val="tx1"/>
                </a:solidFill>
              </a:rPr>
              <a:t>CapEx</a:t>
            </a:r>
            <a:r>
              <a:rPr lang="en-US">
                <a:solidFill>
                  <a:schemeClr val="tx1"/>
                </a:solidFill>
              </a:rPr>
              <a:t>), recurring (</a:t>
            </a:r>
            <a:r>
              <a:rPr lang="en-US" err="1">
                <a:solidFill>
                  <a:schemeClr val="tx1"/>
                </a:solidFill>
              </a:rPr>
              <a:t>OpEx</a:t>
            </a:r>
            <a:r>
              <a:rPr lang="en-US">
                <a:solidFill>
                  <a:schemeClr val="tx1"/>
                </a:solidFill>
              </a:rPr>
              <a:t>), and hidden (integration, training). </a:t>
            </a:r>
          </a:p>
        </p:txBody>
      </p:sp>
      <p:sp>
        <p:nvSpPr>
          <p:cNvPr id="8" name="Rounded Rectangle 7">
            <a:extLst>
              <a:ext uri="{FF2B5EF4-FFF2-40B4-BE49-F238E27FC236}">
                <a16:creationId xmlns:a16="http://schemas.microsoft.com/office/drawing/2014/main" id="{AA82ED40-66BC-B082-0202-4FE57577C96D}"/>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Don’t forget governance, model monitoring, and support. </a:t>
            </a:r>
          </a:p>
        </p:txBody>
      </p:sp>
      <p:sp>
        <p:nvSpPr>
          <p:cNvPr id="10" name="Oval 9">
            <a:extLst>
              <a:ext uri="{FF2B5EF4-FFF2-40B4-BE49-F238E27FC236}">
                <a16:creationId xmlns:a16="http://schemas.microsoft.com/office/drawing/2014/main" id="{686CC1DC-3302-3753-150F-EF80FFA5A2DF}"/>
              </a:ext>
            </a:extLst>
          </p:cNvPr>
          <p:cNvSpPr/>
          <p:nvPr/>
        </p:nvSpPr>
        <p:spPr>
          <a:xfrm>
            <a:off x="2257803" y="310678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1807AA5-024B-2BD1-B266-87BDD09AB26F}"/>
              </a:ext>
            </a:extLst>
          </p:cNvPr>
          <p:cNvSpPr/>
          <p:nvPr/>
        </p:nvSpPr>
        <p:spPr>
          <a:xfrm>
            <a:off x="8494197" y="311177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37409996-0BEB-6BC4-9C0B-7FE89FE702D8}"/>
              </a:ext>
            </a:extLst>
          </p:cNvPr>
          <p:cNvSpPr/>
          <p:nvPr/>
        </p:nvSpPr>
        <p:spPr>
          <a:xfrm>
            <a:off x="186182" y="2057400"/>
            <a:ext cx="11804164" cy="515983"/>
          </a:xfrm>
          <a:prstGeom prst="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A14064FA-150D-8EEE-1D73-69CC7F47A75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C91BDF68-F3E3-85B8-45F3-DFADFB5D275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B57EDC7-C553-63F4-3B5B-A3DBFB15D346}"/>
              </a:ext>
            </a:extLst>
          </p:cNvPr>
          <p:cNvPicPr>
            <a:picLocks noChangeAspect="1"/>
          </p:cNvPicPr>
          <p:nvPr/>
        </p:nvPicPr>
        <p:blipFill>
          <a:blip r:embed="rId5"/>
          <a:stretch>
            <a:fillRect/>
          </a:stretch>
        </p:blipFill>
        <p:spPr>
          <a:xfrm>
            <a:off x="2575031" y="3440974"/>
            <a:ext cx="805543" cy="805543"/>
          </a:xfrm>
          <a:prstGeom prst="rect">
            <a:avLst/>
          </a:prstGeom>
        </p:spPr>
      </p:pic>
      <p:pic>
        <p:nvPicPr>
          <p:cNvPr id="16" name="Picture 15">
            <a:extLst>
              <a:ext uri="{FF2B5EF4-FFF2-40B4-BE49-F238E27FC236}">
                <a16:creationId xmlns:a16="http://schemas.microsoft.com/office/drawing/2014/main" id="{9C8143D5-1F04-EAD3-3836-57826968E401}"/>
              </a:ext>
            </a:extLst>
          </p:cNvPr>
          <p:cNvPicPr>
            <a:picLocks noChangeAspect="1"/>
          </p:cNvPicPr>
          <p:nvPr/>
        </p:nvPicPr>
        <p:blipFill>
          <a:blip r:embed="rId6"/>
          <a:stretch>
            <a:fillRect/>
          </a:stretch>
        </p:blipFill>
        <p:spPr>
          <a:xfrm>
            <a:off x="8858007" y="3429000"/>
            <a:ext cx="758962" cy="758962"/>
          </a:xfrm>
          <a:prstGeom prst="rect">
            <a:avLst/>
          </a:prstGeom>
        </p:spPr>
      </p:pic>
    </p:spTree>
    <p:extLst>
      <p:ext uri="{BB962C8B-B14F-4D97-AF65-F5344CB8AC3E}">
        <p14:creationId xmlns:p14="http://schemas.microsoft.com/office/powerpoint/2010/main" val="215130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F9F9-51B5-809F-736A-C78DCCA561C0}"/>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6D275618-68BD-A359-48D4-159DC01A2A31}"/>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32BFAE4F-0805-F019-4E14-05974A9D6C44}"/>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B807DBF3-2627-15A5-DDB7-4B3782FED3E5}"/>
              </a:ext>
            </a:extLst>
          </p:cNvPr>
          <p:cNvSpPr txBox="1"/>
          <p:nvPr/>
        </p:nvSpPr>
        <p:spPr>
          <a:xfrm>
            <a:off x="186182" y="14451"/>
            <a:ext cx="6811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Investment &amp; Resources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557128C5-6973-31DC-4C30-64F128D023E6}"/>
              </a:ext>
            </a:extLst>
          </p:cNvPr>
          <p:cNvSpPr/>
          <p:nvPr/>
        </p:nvSpPr>
        <p:spPr>
          <a:xfrm>
            <a:off x="1204729" y="2216790"/>
            <a:ext cx="2635771" cy="427838"/>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solidFill>
                  <a:schemeClr val="tx1"/>
                </a:solidFill>
              </a:rPr>
              <a:t>Upfront Build Costs </a:t>
            </a:r>
            <a:endParaRPr lang="en-US" sz="1200" b="1">
              <a:solidFill>
                <a:schemeClr val="tx1"/>
              </a:solidFill>
            </a:endParaRPr>
          </a:p>
        </p:txBody>
      </p:sp>
      <p:sp>
        <p:nvSpPr>
          <p:cNvPr id="16" name="Rounded Rectangle 15">
            <a:extLst>
              <a:ext uri="{FF2B5EF4-FFF2-40B4-BE49-F238E27FC236}">
                <a16:creationId xmlns:a16="http://schemas.microsoft.com/office/drawing/2014/main" id="{9ED93026-1B44-CF69-B466-A0B3A2310431}"/>
              </a:ext>
            </a:extLst>
          </p:cNvPr>
          <p:cNvSpPr/>
          <p:nvPr/>
        </p:nvSpPr>
        <p:spPr>
          <a:xfrm>
            <a:off x="1203205" y="2535525"/>
            <a:ext cx="2635771" cy="75952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rPr>
              <a:t>$180K</a:t>
            </a:r>
            <a:endParaRPr lang="en-US">
              <a:solidFill>
                <a:schemeClr val="tx1"/>
              </a:solidFill>
            </a:endParaRPr>
          </a:p>
        </p:txBody>
      </p:sp>
      <p:sp>
        <p:nvSpPr>
          <p:cNvPr id="17" name="Rounded Rectangle 16">
            <a:extLst>
              <a:ext uri="{FF2B5EF4-FFF2-40B4-BE49-F238E27FC236}">
                <a16:creationId xmlns:a16="http://schemas.microsoft.com/office/drawing/2014/main" id="{7D0F9FEC-79E2-73C7-3580-7F7233606D16}"/>
              </a:ext>
            </a:extLst>
          </p:cNvPr>
          <p:cNvSpPr/>
          <p:nvPr/>
        </p:nvSpPr>
        <p:spPr>
          <a:xfrm>
            <a:off x="4778114" y="2216790"/>
            <a:ext cx="2635771" cy="42783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solidFill>
                  <a:schemeClr val="bg1"/>
                </a:solidFill>
              </a:rPr>
              <a:t>Licensing/Platform Fees</a:t>
            </a:r>
            <a:endParaRPr lang="en-US" sz="1200" b="1">
              <a:solidFill>
                <a:schemeClr val="bg1"/>
              </a:solidFill>
            </a:endParaRPr>
          </a:p>
        </p:txBody>
      </p:sp>
      <p:sp>
        <p:nvSpPr>
          <p:cNvPr id="18" name="Rounded Rectangle 17">
            <a:extLst>
              <a:ext uri="{FF2B5EF4-FFF2-40B4-BE49-F238E27FC236}">
                <a16:creationId xmlns:a16="http://schemas.microsoft.com/office/drawing/2014/main" id="{4240A88E-7085-0584-021E-AF9079ED3B7E}"/>
              </a:ext>
            </a:extLst>
          </p:cNvPr>
          <p:cNvSpPr/>
          <p:nvPr/>
        </p:nvSpPr>
        <p:spPr>
          <a:xfrm>
            <a:off x="4776590" y="2535525"/>
            <a:ext cx="2635771" cy="759527"/>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rPr>
              <a:t>$60K/Year</a:t>
            </a:r>
            <a:endParaRPr lang="en-US" sz="1200">
              <a:solidFill>
                <a:schemeClr val="tx1"/>
              </a:solidFill>
            </a:endParaRPr>
          </a:p>
        </p:txBody>
      </p:sp>
      <p:sp>
        <p:nvSpPr>
          <p:cNvPr id="19" name="Rounded Rectangle 18">
            <a:extLst>
              <a:ext uri="{FF2B5EF4-FFF2-40B4-BE49-F238E27FC236}">
                <a16:creationId xmlns:a16="http://schemas.microsoft.com/office/drawing/2014/main" id="{A6DECDAD-B61F-D1F7-5A52-CC5D84468B3D}"/>
              </a:ext>
            </a:extLst>
          </p:cNvPr>
          <p:cNvSpPr/>
          <p:nvPr/>
        </p:nvSpPr>
        <p:spPr>
          <a:xfrm>
            <a:off x="8339307" y="2216790"/>
            <a:ext cx="2635771" cy="427838"/>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solidFill>
                  <a:schemeClr val="tx1"/>
                </a:solidFill>
              </a:rPr>
              <a:t>Infra &amp; Data Costs</a:t>
            </a:r>
            <a:endParaRPr lang="en-US" sz="1200" b="1">
              <a:solidFill>
                <a:schemeClr val="tx1"/>
              </a:solidFill>
            </a:endParaRPr>
          </a:p>
        </p:txBody>
      </p:sp>
      <p:sp>
        <p:nvSpPr>
          <p:cNvPr id="20" name="Rounded Rectangle 19">
            <a:extLst>
              <a:ext uri="{FF2B5EF4-FFF2-40B4-BE49-F238E27FC236}">
                <a16:creationId xmlns:a16="http://schemas.microsoft.com/office/drawing/2014/main" id="{1CD0E33D-0F6D-BD41-EA87-B613F2E8AC71}"/>
              </a:ext>
            </a:extLst>
          </p:cNvPr>
          <p:cNvSpPr/>
          <p:nvPr/>
        </p:nvSpPr>
        <p:spPr>
          <a:xfrm>
            <a:off x="8337783" y="2535525"/>
            <a:ext cx="2635771" cy="75952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rPr>
              <a:t>$40K/Year</a:t>
            </a:r>
            <a:endParaRPr lang="en-US" sz="1200">
              <a:solidFill>
                <a:srgbClr val="000000"/>
              </a:solidFill>
            </a:endParaRPr>
          </a:p>
        </p:txBody>
      </p:sp>
      <p:sp>
        <p:nvSpPr>
          <p:cNvPr id="21" name="Rounded Rectangle 20">
            <a:extLst>
              <a:ext uri="{FF2B5EF4-FFF2-40B4-BE49-F238E27FC236}">
                <a16:creationId xmlns:a16="http://schemas.microsoft.com/office/drawing/2014/main" id="{87A0EC7E-9678-26C0-ECF0-E10189BA1322}"/>
              </a:ext>
            </a:extLst>
          </p:cNvPr>
          <p:cNvSpPr/>
          <p:nvPr/>
        </p:nvSpPr>
        <p:spPr>
          <a:xfrm>
            <a:off x="6488340" y="5170705"/>
            <a:ext cx="2635771" cy="42783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solidFill>
                  <a:schemeClr val="bg1"/>
                </a:solidFill>
              </a:rPr>
              <a:t>Total Estimated Investment</a:t>
            </a:r>
            <a:endParaRPr lang="en-US" sz="1200" b="1">
              <a:solidFill>
                <a:schemeClr val="bg1"/>
              </a:solidFill>
            </a:endParaRPr>
          </a:p>
        </p:txBody>
      </p:sp>
      <p:sp>
        <p:nvSpPr>
          <p:cNvPr id="22" name="Rounded Rectangle 21">
            <a:extLst>
              <a:ext uri="{FF2B5EF4-FFF2-40B4-BE49-F238E27FC236}">
                <a16:creationId xmlns:a16="http://schemas.microsoft.com/office/drawing/2014/main" id="{DEF17D29-70B0-342C-CE2B-426AD04C7524}"/>
              </a:ext>
            </a:extLst>
          </p:cNvPr>
          <p:cNvSpPr/>
          <p:nvPr/>
        </p:nvSpPr>
        <p:spPr>
          <a:xfrm>
            <a:off x="6486816" y="5489440"/>
            <a:ext cx="2635771" cy="759527"/>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ea typeface="+mn-lt"/>
                <a:cs typeface="+mn-lt"/>
              </a:rPr>
              <a:t>$305K initial; $100K/year recurring.</a:t>
            </a:r>
            <a:endParaRPr lang="en-US" b="1">
              <a:solidFill>
                <a:schemeClr val="tx1"/>
              </a:solidFill>
              <a:ea typeface="+mn-lt"/>
              <a:cs typeface="+mn-lt"/>
            </a:endParaRPr>
          </a:p>
        </p:txBody>
      </p:sp>
      <p:sp>
        <p:nvSpPr>
          <p:cNvPr id="24" name="Rounded Rectangle 23">
            <a:extLst>
              <a:ext uri="{FF2B5EF4-FFF2-40B4-BE49-F238E27FC236}">
                <a16:creationId xmlns:a16="http://schemas.microsoft.com/office/drawing/2014/main" id="{97A8A3BB-DAB5-8B39-3AC9-3FFDDE0A2CC3}"/>
              </a:ext>
            </a:extLst>
          </p:cNvPr>
          <p:cNvSpPr/>
          <p:nvPr/>
        </p:nvSpPr>
        <p:spPr>
          <a:xfrm>
            <a:off x="3057221" y="5491850"/>
            <a:ext cx="2635771" cy="759527"/>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chemeClr val="tx1"/>
                </a:solidFill>
              </a:rPr>
              <a:t>$25K</a:t>
            </a:r>
            <a:endParaRPr lang="en-US" sz="1200">
              <a:solidFill>
                <a:schemeClr val="tx1"/>
              </a:solidFill>
            </a:endParaRPr>
          </a:p>
        </p:txBody>
      </p:sp>
      <p:sp>
        <p:nvSpPr>
          <p:cNvPr id="23" name="Rounded Rectangle 22">
            <a:extLst>
              <a:ext uri="{FF2B5EF4-FFF2-40B4-BE49-F238E27FC236}">
                <a16:creationId xmlns:a16="http://schemas.microsoft.com/office/drawing/2014/main" id="{A1D21EBD-8CD9-ACBC-9743-DC7E43D363EC}"/>
              </a:ext>
            </a:extLst>
          </p:cNvPr>
          <p:cNvSpPr/>
          <p:nvPr/>
        </p:nvSpPr>
        <p:spPr>
          <a:xfrm>
            <a:off x="3058745" y="5173115"/>
            <a:ext cx="2635771" cy="42783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solidFill>
                  <a:schemeClr val="bg1"/>
                </a:solidFill>
              </a:rPr>
              <a:t>Change Management/</a:t>
            </a:r>
          </a:p>
          <a:p>
            <a:pPr algn="ctr"/>
            <a:r>
              <a:rPr lang="en-IN" sz="1200" b="1">
                <a:solidFill>
                  <a:schemeClr val="bg1"/>
                </a:solidFill>
              </a:rPr>
              <a:t>Training Costs </a:t>
            </a:r>
            <a:endParaRPr lang="en-US" sz="1200" b="1">
              <a:solidFill>
                <a:schemeClr val="bg1"/>
              </a:solidFill>
            </a:endParaRPr>
          </a:p>
        </p:txBody>
      </p:sp>
      <p:sp>
        <p:nvSpPr>
          <p:cNvPr id="6" name="Oval 5">
            <a:extLst>
              <a:ext uri="{FF2B5EF4-FFF2-40B4-BE49-F238E27FC236}">
                <a16:creationId xmlns:a16="http://schemas.microsoft.com/office/drawing/2014/main" id="{ECE7E282-2D63-B8DF-8AF2-7F481B431656}"/>
              </a:ext>
            </a:extLst>
          </p:cNvPr>
          <p:cNvSpPr/>
          <p:nvPr/>
        </p:nvSpPr>
        <p:spPr>
          <a:xfrm>
            <a:off x="2011442" y="1007691"/>
            <a:ext cx="1045534" cy="1045534"/>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203818C2-DF49-E181-7BC2-B75987319CC0}"/>
              </a:ext>
            </a:extLst>
          </p:cNvPr>
          <p:cNvSpPr/>
          <p:nvPr/>
        </p:nvSpPr>
        <p:spPr>
          <a:xfrm>
            <a:off x="5573233" y="991803"/>
            <a:ext cx="1045534" cy="1045534"/>
          </a:xfrm>
          <a:prstGeom prst="ellipse">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a:extLst>
              <a:ext uri="{FF2B5EF4-FFF2-40B4-BE49-F238E27FC236}">
                <a16:creationId xmlns:a16="http://schemas.microsoft.com/office/drawing/2014/main" id="{6A6669EC-64D2-B1AB-85D8-55B3788F7545}"/>
              </a:ext>
            </a:extLst>
          </p:cNvPr>
          <p:cNvSpPr/>
          <p:nvPr/>
        </p:nvSpPr>
        <p:spPr>
          <a:xfrm>
            <a:off x="9058586" y="1007691"/>
            <a:ext cx="1045534" cy="1045534"/>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E1EEC62A-BAA5-44DE-AC41-9E3E1D44E157}"/>
              </a:ext>
            </a:extLst>
          </p:cNvPr>
          <p:cNvSpPr/>
          <p:nvPr/>
        </p:nvSpPr>
        <p:spPr>
          <a:xfrm>
            <a:off x="3833462" y="3842681"/>
            <a:ext cx="1045534" cy="1045534"/>
          </a:xfrm>
          <a:prstGeom prst="ellipse">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Oval 14">
            <a:extLst>
              <a:ext uri="{FF2B5EF4-FFF2-40B4-BE49-F238E27FC236}">
                <a16:creationId xmlns:a16="http://schemas.microsoft.com/office/drawing/2014/main" id="{740B46BE-B0F7-EE1C-2F10-A87B6DD28562}"/>
              </a:ext>
            </a:extLst>
          </p:cNvPr>
          <p:cNvSpPr/>
          <p:nvPr/>
        </p:nvSpPr>
        <p:spPr>
          <a:xfrm>
            <a:off x="7285574" y="3840049"/>
            <a:ext cx="1045534" cy="1045534"/>
          </a:xfrm>
          <a:prstGeom prst="ellipse">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a:extLst>
              <a:ext uri="{FF2B5EF4-FFF2-40B4-BE49-F238E27FC236}">
                <a16:creationId xmlns:a16="http://schemas.microsoft.com/office/drawing/2014/main" id="{E0D8B21D-BDCF-E4BC-654A-3F7ECAC3F356}"/>
              </a:ext>
            </a:extLst>
          </p:cNvPr>
          <p:cNvPicPr>
            <a:picLocks noChangeAspect="1"/>
          </p:cNvPicPr>
          <p:nvPr/>
        </p:nvPicPr>
        <p:blipFill>
          <a:blip r:embed="rId3"/>
          <a:stretch>
            <a:fillRect/>
          </a:stretch>
        </p:blipFill>
        <p:spPr>
          <a:xfrm>
            <a:off x="2209173" y="1221796"/>
            <a:ext cx="642597" cy="642597"/>
          </a:xfrm>
          <a:prstGeom prst="rect">
            <a:avLst/>
          </a:prstGeom>
        </p:spPr>
      </p:pic>
      <p:pic>
        <p:nvPicPr>
          <p:cNvPr id="27" name="Picture 26">
            <a:extLst>
              <a:ext uri="{FF2B5EF4-FFF2-40B4-BE49-F238E27FC236}">
                <a16:creationId xmlns:a16="http://schemas.microsoft.com/office/drawing/2014/main" id="{AF84F714-C3C0-153F-1EC4-1D70992BE73A}"/>
              </a:ext>
            </a:extLst>
          </p:cNvPr>
          <p:cNvPicPr>
            <a:picLocks noChangeAspect="1"/>
          </p:cNvPicPr>
          <p:nvPr/>
        </p:nvPicPr>
        <p:blipFill>
          <a:blip r:embed="rId4">
            <a:lum bright="70000" contrast="-70000"/>
          </a:blip>
          <a:stretch>
            <a:fillRect/>
          </a:stretch>
        </p:blipFill>
        <p:spPr>
          <a:xfrm>
            <a:off x="5762936" y="1210817"/>
            <a:ext cx="663914" cy="663914"/>
          </a:xfrm>
          <a:prstGeom prst="rect">
            <a:avLst/>
          </a:prstGeom>
        </p:spPr>
      </p:pic>
      <p:pic>
        <p:nvPicPr>
          <p:cNvPr id="29" name="Picture 28">
            <a:extLst>
              <a:ext uri="{FF2B5EF4-FFF2-40B4-BE49-F238E27FC236}">
                <a16:creationId xmlns:a16="http://schemas.microsoft.com/office/drawing/2014/main" id="{72BC53F0-92E2-0C3E-CB03-E86B64FC8F65}"/>
              </a:ext>
            </a:extLst>
          </p:cNvPr>
          <p:cNvPicPr>
            <a:picLocks noChangeAspect="1"/>
          </p:cNvPicPr>
          <p:nvPr/>
        </p:nvPicPr>
        <p:blipFill>
          <a:blip r:embed="rId5"/>
          <a:stretch>
            <a:fillRect/>
          </a:stretch>
        </p:blipFill>
        <p:spPr>
          <a:xfrm>
            <a:off x="9205779" y="1192790"/>
            <a:ext cx="700609" cy="700609"/>
          </a:xfrm>
          <a:prstGeom prst="rect">
            <a:avLst/>
          </a:prstGeom>
        </p:spPr>
      </p:pic>
      <p:pic>
        <p:nvPicPr>
          <p:cNvPr id="30" name="Picture 29">
            <a:extLst>
              <a:ext uri="{FF2B5EF4-FFF2-40B4-BE49-F238E27FC236}">
                <a16:creationId xmlns:a16="http://schemas.microsoft.com/office/drawing/2014/main" id="{916BCC62-AB19-F237-B6C2-EEC92587F063}"/>
              </a:ext>
            </a:extLst>
          </p:cNvPr>
          <p:cNvPicPr>
            <a:picLocks noChangeAspect="1"/>
          </p:cNvPicPr>
          <p:nvPr/>
        </p:nvPicPr>
        <p:blipFill>
          <a:blip r:embed="rId6">
            <a:lum bright="70000" contrast="-70000"/>
          </a:blip>
          <a:stretch>
            <a:fillRect/>
          </a:stretch>
        </p:blipFill>
        <p:spPr>
          <a:xfrm>
            <a:off x="4015050" y="4024269"/>
            <a:ext cx="682356" cy="682356"/>
          </a:xfrm>
          <a:prstGeom prst="rect">
            <a:avLst/>
          </a:prstGeom>
        </p:spPr>
      </p:pic>
      <p:pic>
        <p:nvPicPr>
          <p:cNvPr id="31" name="Picture 30">
            <a:extLst>
              <a:ext uri="{FF2B5EF4-FFF2-40B4-BE49-F238E27FC236}">
                <a16:creationId xmlns:a16="http://schemas.microsoft.com/office/drawing/2014/main" id="{A08705A3-4D77-0117-16AF-789D8B02D7D5}"/>
              </a:ext>
            </a:extLst>
          </p:cNvPr>
          <p:cNvPicPr>
            <a:picLocks noChangeAspect="1"/>
          </p:cNvPicPr>
          <p:nvPr/>
        </p:nvPicPr>
        <p:blipFill>
          <a:blip r:embed="rId7">
            <a:lum bright="70000" contrast="-70000"/>
          </a:blip>
          <a:stretch>
            <a:fillRect/>
          </a:stretch>
        </p:blipFill>
        <p:spPr>
          <a:xfrm>
            <a:off x="7471178" y="4018533"/>
            <a:ext cx="673219" cy="673219"/>
          </a:xfrm>
          <a:prstGeom prst="rect">
            <a:avLst/>
          </a:prstGeom>
        </p:spPr>
      </p:pic>
    </p:spTree>
    <p:extLst>
      <p:ext uri="{BB962C8B-B14F-4D97-AF65-F5344CB8AC3E}">
        <p14:creationId xmlns:p14="http://schemas.microsoft.com/office/powerpoint/2010/main" val="414322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0A320-D1EE-3C33-22F1-A02B3F83EDFE}"/>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F6A256ED-0132-8294-1E26-F7F8D029864B}"/>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23B5DCD5-8A8F-8A7E-FDEC-1978110B8BFD}"/>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9C5E768A-7218-509D-2A2F-D8ACD466616B}"/>
              </a:ext>
            </a:extLst>
          </p:cNvPr>
          <p:cNvSpPr txBox="1"/>
          <p:nvPr/>
        </p:nvSpPr>
        <p:spPr>
          <a:xfrm>
            <a:off x="186182" y="14451"/>
            <a:ext cx="66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Investment &amp; Resources - Template</a:t>
            </a:r>
            <a:endParaRPr lang="en-US" sz="2400">
              <a:latin typeface="Microsoft Sans Serif"/>
              <a:ea typeface="Microsoft Sans Serif"/>
              <a:cs typeface="Microsoft Sans Serif"/>
            </a:endParaRPr>
          </a:p>
        </p:txBody>
      </p:sp>
      <p:sp>
        <p:nvSpPr>
          <p:cNvPr id="7" name="Rounded Rectangle 6">
            <a:extLst>
              <a:ext uri="{FF2B5EF4-FFF2-40B4-BE49-F238E27FC236}">
                <a16:creationId xmlns:a16="http://schemas.microsoft.com/office/drawing/2014/main" id="{009D7C10-30AD-36FE-0382-9F632D2032C2}"/>
              </a:ext>
            </a:extLst>
          </p:cNvPr>
          <p:cNvSpPr/>
          <p:nvPr/>
        </p:nvSpPr>
        <p:spPr>
          <a:xfrm>
            <a:off x="1204729" y="2216790"/>
            <a:ext cx="2635771" cy="427838"/>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Upfront Build Costs </a:t>
            </a:r>
            <a:endParaRPr lang="en-US" sz="1200" b="1"/>
          </a:p>
        </p:txBody>
      </p:sp>
      <p:sp>
        <p:nvSpPr>
          <p:cNvPr id="10" name="Rounded Rectangle 9">
            <a:extLst>
              <a:ext uri="{FF2B5EF4-FFF2-40B4-BE49-F238E27FC236}">
                <a16:creationId xmlns:a16="http://schemas.microsoft.com/office/drawing/2014/main" id="{2A01B73A-01CE-B041-7CDD-9AD50C301A37}"/>
              </a:ext>
            </a:extLst>
          </p:cNvPr>
          <p:cNvSpPr/>
          <p:nvPr/>
        </p:nvSpPr>
        <p:spPr>
          <a:xfrm>
            <a:off x="1203205" y="2535525"/>
            <a:ext cx="2635771" cy="75952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tx1"/>
              </a:solidFill>
            </a:endParaRPr>
          </a:p>
        </p:txBody>
      </p:sp>
      <p:sp>
        <p:nvSpPr>
          <p:cNvPr id="12" name="Rounded Rectangle 11">
            <a:extLst>
              <a:ext uri="{FF2B5EF4-FFF2-40B4-BE49-F238E27FC236}">
                <a16:creationId xmlns:a16="http://schemas.microsoft.com/office/drawing/2014/main" id="{8770EF87-DCCD-6157-9B0C-26784544A6AD}"/>
              </a:ext>
            </a:extLst>
          </p:cNvPr>
          <p:cNvSpPr/>
          <p:nvPr/>
        </p:nvSpPr>
        <p:spPr>
          <a:xfrm>
            <a:off x="4778114" y="2216790"/>
            <a:ext cx="2635771" cy="42783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Licensing/Platform Fees</a:t>
            </a:r>
            <a:endParaRPr lang="en-US" sz="1200" b="1"/>
          </a:p>
        </p:txBody>
      </p:sp>
      <p:sp>
        <p:nvSpPr>
          <p:cNvPr id="14" name="Rounded Rectangle 13">
            <a:extLst>
              <a:ext uri="{FF2B5EF4-FFF2-40B4-BE49-F238E27FC236}">
                <a16:creationId xmlns:a16="http://schemas.microsoft.com/office/drawing/2014/main" id="{16B9253A-CBA3-6816-EA14-6302D03C364E}"/>
              </a:ext>
            </a:extLst>
          </p:cNvPr>
          <p:cNvSpPr/>
          <p:nvPr/>
        </p:nvSpPr>
        <p:spPr>
          <a:xfrm>
            <a:off x="4776590" y="2535525"/>
            <a:ext cx="2635771" cy="759527"/>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200">
              <a:solidFill>
                <a:schemeClr val="tx1"/>
              </a:solidFill>
            </a:endParaRPr>
          </a:p>
        </p:txBody>
      </p:sp>
      <p:sp>
        <p:nvSpPr>
          <p:cNvPr id="25" name="Rounded Rectangle 24">
            <a:extLst>
              <a:ext uri="{FF2B5EF4-FFF2-40B4-BE49-F238E27FC236}">
                <a16:creationId xmlns:a16="http://schemas.microsoft.com/office/drawing/2014/main" id="{EFE37664-7005-B82D-887F-BCCFCDA90CE3}"/>
              </a:ext>
            </a:extLst>
          </p:cNvPr>
          <p:cNvSpPr/>
          <p:nvPr/>
        </p:nvSpPr>
        <p:spPr>
          <a:xfrm>
            <a:off x="8339307" y="2216790"/>
            <a:ext cx="2635771" cy="427838"/>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Infra &amp; Data Costs</a:t>
            </a:r>
            <a:endParaRPr lang="en-US" sz="1200" b="1"/>
          </a:p>
        </p:txBody>
      </p:sp>
      <p:sp>
        <p:nvSpPr>
          <p:cNvPr id="28" name="Rounded Rectangle 27">
            <a:extLst>
              <a:ext uri="{FF2B5EF4-FFF2-40B4-BE49-F238E27FC236}">
                <a16:creationId xmlns:a16="http://schemas.microsoft.com/office/drawing/2014/main" id="{8D5C57A4-65D5-AA4F-188E-9143A8264E43}"/>
              </a:ext>
            </a:extLst>
          </p:cNvPr>
          <p:cNvSpPr/>
          <p:nvPr/>
        </p:nvSpPr>
        <p:spPr>
          <a:xfrm>
            <a:off x="8337783" y="2535525"/>
            <a:ext cx="2635771" cy="75952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200">
              <a:solidFill>
                <a:srgbClr val="000000"/>
              </a:solidFill>
            </a:endParaRPr>
          </a:p>
        </p:txBody>
      </p:sp>
      <p:sp>
        <p:nvSpPr>
          <p:cNvPr id="32" name="Rounded Rectangle 31">
            <a:extLst>
              <a:ext uri="{FF2B5EF4-FFF2-40B4-BE49-F238E27FC236}">
                <a16:creationId xmlns:a16="http://schemas.microsoft.com/office/drawing/2014/main" id="{41AA3EBD-B568-AE5A-5AA6-C18C1B83BB04}"/>
              </a:ext>
            </a:extLst>
          </p:cNvPr>
          <p:cNvSpPr/>
          <p:nvPr/>
        </p:nvSpPr>
        <p:spPr>
          <a:xfrm>
            <a:off x="6488340" y="5170705"/>
            <a:ext cx="2635771" cy="42783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Total Estimated Investment</a:t>
            </a:r>
            <a:endParaRPr lang="en-US" sz="1200" b="1"/>
          </a:p>
        </p:txBody>
      </p:sp>
      <p:sp>
        <p:nvSpPr>
          <p:cNvPr id="33" name="Rounded Rectangle 32">
            <a:extLst>
              <a:ext uri="{FF2B5EF4-FFF2-40B4-BE49-F238E27FC236}">
                <a16:creationId xmlns:a16="http://schemas.microsoft.com/office/drawing/2014/main" id="{C192A0A3-2374-2F6A-C5E8-CA1059A6F89C}"/>
              </a:ext>
            </a:extLst>
          </p:cNvPr>
          <p:cNvSpPr/>
          <p:nvPr/>
        </p:nvSpPr>
        <p:spPr>
          <a:xfrm>
            <a:off x="6486816" y="5489440"/>
            <a:ext cx="2635771" cy="759527"/>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b="1">
              <a:solidFill>
                <a:schemeClr val="tx1"/>
              </a:solidFill>
              <a:ea typeface="+mn-lt"/>
              <a:cs typeface="+mn-lt"/>
            </a:endParaRPr>
          </a:p>
        </p:txBody>
      </p:sp>
      <p:sp>
        <p:nvSpPr>
          <p:cNvPr id="34" name="Rounded Rectangle 33">
            <a:extLst>
              <a:ext uri="{FF2B5EF4-FFF2-40B4-BE49-F238E27FC236}">
                <a16:creationId xmlns:a16="http://schemas.microsoft.com/office/drawing/2014/main" id="{72AB0D55-9DB2-E6FC-6C79-B096C3DB9BE4}"/>
              </a:ext>
            </a:extLst>
          </p:cNvPr>
          <p:cNvSpPr/>
          <p:nvPr/>
        </p:nvSpPr>
        <p:spPr>
          <a:xfrm>
            <a:off x="3057221" y="5491850"/>
            <a:ext cx="2635771" cy="759527"/>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200">
              <a:solidFill>
                <a:schemeClr val="tx1"/>
              </a:solidFill>
            </a:endParaRPr>
          </a:p>
        </p:txBody>
      </p:sp>
      <p:sp>
        <p:nvSpPr>
          <p:cNvPr id="35" name="Rounded Rectangle 34">
            <a:extLst>
              <a:ext uri="{FF2B5EF4-FFF2-40B4-BE49-F238E27FC236}">
                <a16:creationId xmlns:a16="http://schemas.microsoft.com/office/drawing/2014/main" id="{DF63E103-EDA2-9AE4-2622-BA7AA523CA55}"/>
              </a:ext>
            </a:extLst>
          </p:cNvPr>
          <p:cNvSpPr/>
          <p:nvPr/>
        </p:nvSpPr>
        <p:spPr>
          <a:xfrm>
            <a:off x="3058745" y="5173115"/>
            <a:ext cx="2635771" cy="42783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a:t>Change Management/</a:t>
            </a:r>
          </a:p>
          <a:p>
            <a:pPr algn="ctr"/>
            <a:r>
              <a:rPr lang="en-IN" sz="1200" b="1"/>
              <a:t>Training Costs </a:t>
            </a:r>
            <a:endParaRPr lang="en-US" sz="1200" b="1"/>
          </a:p>
        </p:txBody>
      </p:sp>
      <p:sp>
        <p:nvSpPr>
          <p:cNvPr id="36" name="Oval 35">
            <a:extLst>
              <a:ext uri="{FF2B5EF4-FFF2-40B4-BE49-F238E27FC236}">
                <a16:creationId xmlns:a16="http://schemas.microsoft.com/office/drawing/2014/main" id="{1E1B756D-FE45-4427-48D9-01B5454538EC}"/>
              </a:ext>
            </a:extLst>
          </p:cNvPr>
          <p:cNvSpPr/>
          <p:nvPr/>
        </p:nvSpPr>
        <p:spPr>
          <a:xfrm>
            <a:off x="2011442" y="1007691"/>
            <a:ext cx="1045534" cy="1045534"/>
          </a:xfrm>
          <a:prstGeom prst="ellipse">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16F3FD7-0BF0-FBFD-3409-8C876E9D7792}"/>
              </a:ext>
            </a:extLst>
          </p:cNvPr>
          <p:cNvSpPr/>
          <p:nvPr/>
        </p:nvSpPr>
        <p:spPr>
          <a:xfrm>
            <a:off x="5573233" y="991803"/>
            <a:ext cx="1045534" cy="1045534"/>
          </a:xfrm>
          <a:prstGeom prst="ellipse">
            <a:avLst/>
          </a:prstGeom>
          <a:solidFill>
            <a:srgbClr val="4D3E99"/>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1228FC6-033B-4C8A-5055-CA26BFD5A22C}"/>
              </a:ext>
            </a:extLst>
          </p:cNvPr>
          <p:cNvSpPr/>
          <p:nvPr/>
        </p:nvSpPr>
        <p:spPr>
          <a:xfrm>
            <a:off x="9058586" y="1007691"/>
            <a:ext cx="1045534" cy="1045534"/>
          </a:xfrm>
          <a:prstGeom prst="ellipse">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01727BE-0803-8059-0476-A8EB8ECF5308}"/>
              </a:ext>
            </a:extLst>
          </p:cNvPr>
          <p:cNvSpPr/>
          <p:nvPr/>
        </p:nvSpPr>
        <p:spPr>
          <a:xfrm>
            <a:off x="3833462" y="3842681"/>
            <a:ext cx="1045534" cy="1045534"/>
          </a:xfrm>
          <a:prstGeom prst="ellipse">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D18177D-48BF-0135-C355-AC438E0A5A18}"/>
              </a:ext>
            </a:extLst>
          </p:cNvPr>
          <p:cNvSpPr/>
          <p:nvPr/>
        </p:nvSpPr>
        <p:spPr>
          <a:xfrm>
            <a:off x="7285574" y="3840049"/>
            <a:ext cx="1045534" cy="1045534"/>
          </a:xfrm>
          <a:prstGeom prst="ellipse">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4B496C06-CE67-7E39-C3AD-DCF8B2982CE9}"/>
              </a:ext>
            </a:extLst>
          </p:cNvPr>
          <p:cNvPicPr>
            <a:picLocks noChangeAspect="1"/>
          </p:cNvPicPr>
          <p:nvPr/>
        </p:nvPicPr>
        <p:blipFill>
          <a:blip r:embed="rId3"/>
          <a:stretch>
            <a:fillRect/>
          </a:stretch>
        </p:blipFill>
        <p:spPr>
          <a:xfrm>
            <a:off x="2209173" y="1221796"/>
            <a:ext cx="642597" cy="642597"/>
          </a:xfrm>
          <a:prstGeom prst="rect">
            <a:avLst/>
          </a:prstGeom>
        </p:spPr>
      </p:pic>
      <p:pic>
        <p:nvPicPr>
          <p:cNvPr id="42" name="Picture 41">
            <a:extLst>
              <a:ext uri="{FF2B5EF4-FFF2-40B4-BE49-F238E27FC236}">
                <a16:creationId xmlns:a16="http://schemas.microsoft.com/office/drawing/2014/main" id="{863BA068-3377-0BCE-6D9E-728A09E06F2C}"/>
              </a:ext>
            </a:extLst>
          </p:cNvPr>
          <p:cNvPicPr>
            <a:picLocks noChangeAspect="1"/>
          </p:cNvPicPr>
          <p:nvPr/>
        </p:nvPicPr>
        <p:blipFill>
          <a:blip r:embed="rId4">
            <a:lum bright="70000" contrast="-70000"/>
          </a:blip>
          <a:stretch>
            <a:fillRect/>
          </a:stretch>
        </p:blipFill>
        <p:spPr>
          <a:xfrm>
            <a:off x="5762936" y="1210817"/>
            <a:ext cx="663914" cy="663914"/>
          </a:xfrm>
          <a:prstGeom prst="rect">
            <a:avLst/>
          </a:prstGeom>
        </p:spPr>
      </p:pic>
      <p:pic>
        <p:nvPicPr>
          <p:cNvPr id="43" name="Picture 42">
            <a:extLst>
              <a:ext uri="{FF2B5EF4-FFF2-40B4-BE49-F238E27FC236}">
                <a16:creationId xmlns:a16="http://schemas.microsoft.com/office/drawing/2014/main" id="{6ABBA815-603B-0C3B-81E1-BE3753DE8E99}"/>
              </a:ext>
            </a:extLst>
          </p:cNvPr>
          <p:cNvPicPr>
            <a:picLocks noChangeAspect="1"/>
          </p:cNvPicPr>
          <p:nvPr/>
        </p:nvPicPr>
        <p:blipFill>
          <a:blip r:embed="rId5"/>
          <a:stretch>
            <a:fillRect/>
          </a:stretch>
        </p:blipFill>
        <p:spPr>
          <a:xfrm>
            <a:off x="9205779" y="1192790"/>
            <a:ext cx="700609" cy="700609"/>
          </a:xfrm>
          <a:prstGeom prst="rect">
            <a:avLst/>
          </a:prstGeom>
        </p:spPr>
      </p:pic>
      <p:pic>
        <p:nvPicPr>
          <p:cNvPr id="44" name="Picture 43">
            <a:extLst>
              <a:ext uri="{FF2B5EF4-FFF2-40B4-BE49-F238E27FC236}">
                <a16:creationId xmlns:a16="http://schemas.microsoft.com/office/drawing/2014/main" id="{5B28AD4F-C535-8D06-8B65-FA395668CED7}"/>
              </a:ext>
            </a:extLst>
          </p:cNvPr>
          <p:cNvPicPr>
            <a:picLocks noChangeAspect="1"/>
          </p:cNvPicPr>
          <p:nvPr/>
        </p:nvPicPr>
        <p:blipFill>
          <a:blip r:embed="rId6">
            <a:lum bright="70000" contrast="-70000"/>
          </a:blip>
          <a:stretch>
            <a:fillRect/>
          </a:stretch>
        </p:blipFill>
        <p:spPr>
          <a:xfrm>
            <a:off x="4015050" y="4024269"/>
            <a:ext cx="682356" cy="682356"/>
          </a:xfrm>
          <a:prstGeom prst="rect">
            <a:avLst/>
          </a:prstGeom>
        </p:spPr>
      </p:pic>
      <p:pic>
        <p:nvPicPr>
          <p:cNvPr id="45" name="Picture 44">
            <a:extLst>
              <a:ext uri="{FF2B5EF4-FFF2-40B4-BE49-F238E27FC236}">
                <a16:creationId xmlns:a16="http://schemas.microsoft.com/office/drawing/2014/main" id="{85FC7926-8FF3-7237-1EDF-F93A6D094D72}"/>
              </a:ext>
            </a:extLst>
          </p:cNvPr>
          <p:cNvPicPr>
            <a:picLocks noChangeAspect="1"/>
          </p:cNvPicPr>
          <p:nvPr/>
        </p:nvPicPr>
        <p:blipFill>
          <a:blip r:embed="rId7">
            <a:lum bright="70000" contrast="-70000"/>
          </a:blip>
          <a:stretch>
            <a:fillRect/>
          </a:stretch>
        </p:blipFill>
        <p:spPr>
          <a:xfrm>
            <a:off x="7471178" y="4018533"/>
            <a:ext cx="673219" cy="673219"/>
          </a:xfrm>
          <a:prstGeom prst="rect">
            <a:avLst/>
          </a:prstGeom>
        </p:spPr>
      </p:pic>
    </p:spTree>
    <p:extLst>
      <p:ext uri="{BB962C8B-B14F-4D97-AF65-F5344CB8AC3E}">
        <p14:creationId xmlns:p14="http://schemas.microsoft.com/office/powerpoint/2010/main" val="138568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768B-4257-C596-26D6-417E671F41C9}"/>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F7F8648E-ECBF-1B6E-4C08-5858D7CB4D2D}"/>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820BA6B1-C2C0-4F91-65C9-D9F6C3E9F297}"/>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60235DD4-6648-8C6B-AA4C-A18B2FC1193D}"/>
              </a:ext>
            </a:extLst>
          </p:cNvPr>
          <p:cNvSpPr txBox="1"/>
          <p:nvPr/>
        </p:nvSpPr>
        <p:spPr>
          <a:xfrm>
            <a:off x="186182" y="26451"/>
            <a:ext cx="54451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Technology &amp; Integration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85595CFF-4B1F-DDE8-9CB7-19F27A606272}"/>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3F8B91AF-996F-F079-173D-07BF95F45C7F}"/>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Outline technical feasibility. </a:t>
            </a:r>
          </a:p>
        </p:txBody>
      </p:sp>
      <p:sp>
        <p:nvSpPr>
          <p:cNvPr id="7" name="Rounded Rectangle 6">
            <a:extLst>
              <a:ext uri="{FF2B5EF4-FFF2-40B4-BE49-F238E27FC236}">
                <a16:creationId xmlns:a16="http://schemas.microsoft.com/office/drawing/2014/main" id="{A6C50157-950F-C4EB-D914-E5422D1553F5}"/>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Highlight compatibility with enterprise systems of record.</a:t>
            </a:r>
            <a:endParaRPr lang="en-US">
              <a:solidFill>
                <a:schemeClr val="tx1"/>
              </a:solidFill>
            </a:endParaRPr>
          </a:p>
        </p:txBody>
      </p:sp>
      <p:sp>
        <p:nvSpPr>
          <p:cNvPr id="8" name="Rounded Rectangle 7">
            <a:extLst>
              <a:ext uri="{FF2B5EF4-FFF2-40B4-BE49-F238E27FC236}">
                <a16:creationId xmlns:a16="http://schemas.microsoft.com/office/drawing/2014/main" id="{6AB4A232-6614-8DFA-8F2D-16F5002DF8CB}"/>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Cover APIs, </a:t>
            </a:r>
            <a:r>
              <a:rPr lang="en-US" err="1">
                <a:solidFill>
                  <a:schemeClr val="tx1"/>
                </a:solidFill>
              </a:rPr>
              <a:t>MLOps</a:t>
            </a:r>
            <a:r>
              <a:rPr lang="en-US">
                <a:solidFill>
                  <a:schemeClr val="tx1"/>
                </a:solidFill>
              </a:rPr>
              <a:t>, monitoring, and scaling requirements. </a:t>
            </a:r>
          </a:p>
        </p:txBody>
      </p:sp>
      <p:sp>
        <p:nvSpPr>
          <p:cNvPr id="10" name="Rounded Rectangle 9">
            <a:extLst>
              <a:ext uri="{FF2B5EF4-FFF2-40B4-BE49-F238E27FC236}">
                <a16:creationId xmlns:a16="http://schemas.microsoft.com/office/drawing/2014/main" id="{78B9DF80-FE5C-6C5C-7BBA-A62DC29D8821}"/>
              </a:ext>
            </a:extLst>
          </p:cNvPr>
          <p:cNvSpPr/>
          <p:nvPr/>
        </p:nvSpPr>
        <p:spPr>
          <a:xfrm>
            <a:off x="2257803" y="3106782"/>
            <a:ext cx="1440000" cy="1440000"/>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a:extLst>
              <a:ext uri="{FF2B5EF4-FFF2-40B4-BE49-F238E27FC236}">
                <a16:creationId xmlns:a16="http://schemas.microsoft.com/office/drawing/2014/main" id="{4E659B4E-DDE5-ED5E-DA73-D843F17324B2}"/>
              </a:ext>
            </a:extLst>
          </p:cNvPr>
          <p:cNvSpPr/>
          <p:nvPr/>
        </p:nvSpPr>
        <p:spPr>
          <a:xfrm>
            <a:off x="8494197" y="3111772"/>
            <a:ext cx="1440000" cy="1440000"/>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5D5AF214-EC2F-2E82-B9DF-610A526019EE}"/>
              </a:ext>
            </a:extLst>
          </p:cNvPr>
          <p:cNvSpPr/>
          <p:nvPr/>
        </p:nvSpPr>
        <p:spPr>
          <a:xfrm>
            <a:off x="186182" y="2057400"/>
            <a:ext cx="11804164" cy="5159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6B0F75FC-3165-97C7-1299-4A5696C0B37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BE6A2501-76ED-A7D1-E8A6-70C523CE9A17}"/>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F928D3C-CE4C-2877-84F6-C4A39D45B1CE}"/>
              </a:ext>
            </a:extLst>
          </p:cNvPr>
          <p:cNvPicPr>
            <a:picLocks noChangeAspect="1"/>
          </p:cNvPicPr>
          <p:nvPr/>
        </p:nvPicPr>
        <p:blipFill>
          <a:blip r:embed="rId5"/>
          <a:stretch>
            <a:fillRect/>
          </a:stretch>
        </p:blipFill>
        <p:spPr>
          <a:xfrm>
            <a:off x="2368203" y="3217182"/>
            <a:ext cx="1219200" cy="1219200"/>
          </a:xfrm>
          <a:prstGeom prst="rect">
            <a:avLst/>
          </a:prstGeom>
        </p:spPr>
      </p:pic>
      <p:pic>
        <p:nvPicPr>
          <p:cNvPr id="16" name="Picture 15">
            <a:extLst>
              <a:ext uri="{FF2B5EF4-FFF2-40B4-BE49-F238E27FC236}">
                <a16:creationId xmlns:a16="http://schemas.microsoft.com/office/drawing/2014/main" id="{CDF39C5A-D37E-0778-8B40-48A3FFCB5358}"/>
              </a:ext>
            </a:extLst>
          </p:cNvPr>
          <p:cNvPicPr>
            <a:picLocks noChangeAspect="1"/>
          </p:cNvPicPr>
          <p:nvPr/>
        </p:nvPicPr>
        <p:blipFill>
          <a:blip r:embed="rId6"/>
          <a:stretch>
            <a:fillRect/>
          </a:stretch>
        </p:blipFill>
        <p:spPr>
          <a:xfrm>
            <a:off x="8718897" y="3348445"/>
            <a:ext cx="990600" cy="990600"/>
          </a:xfrm>
          <a:prstGeom prst="rect">
            <a:avLst/>
          </a:prstGeom>
        </p:spPr>
      </p:pic>
    </p:spTree>
    <p:extLst>
      <p:ext uri="{BB962C8B-B14F-4D97-AF65-F5344CB8AC3E}">
        <p14:creationId xmlns:p14="http://schemas.microsoft.com/office/powerpoint/2010/main" val="325903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1C394-B47E-A017-4881-F610F1F4F81E}"/>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6467B2AA-EAB4-F75B-D9ED-05AA6302D5A9}"/>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33FE5D77-DC6C-6C5E-258C-91F3D10380DC}"/>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4D257CDA-F1C4-C818-BD15-1290679BA771}"/>
              </a:ext>
            </a:extLst>
          </p:cNvPr>
          <p:cNvSpPr txBox="1"/>
          <p:nvPr/>
        </p:nvSpPr>
        <p:spPr>
          <a:xfrm>
            <a:off x="186182" y="14451"/>
            <a:ext cx="6859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Technology &amp; Integration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CD954EE2-96F2-3525-E38E-4CA50A1EDF43}"/>
              </a:ext>
            </a:extLst>
          </p:cNvPr>
          <p:cNvSpPr/>
          <p:nvPr/>
        </p:nvSpPr>
        <p:spPr>
          <a:xfrm>
            <a:off x="286541" y="969891"/>
            <a:ext cx="1854493" cy="1859616"/>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Platform / Tech Stack</a:t>
            </a:r>
            <a:endParaRPr lang="en-US" b="1">
              <a:solidFill>
                <a:schemeClr val="tx1"/>
              </a:solidFill>
            </a:endParaRPr>
          </a:p>
        </p:txBody>
      </p:sp>
      <p:sp>
        <p:nvSpPr>
          <p:cNvPr id="6" name="Rounded Rectangle 5">
            <a:extLst>
              <a:ext uri="{FF2B5EF4-FFF2-40B4-BE49-F238E27FC236}">
                <a16:creationId xmlns:a16="http://schemas.microsoft.com/office/drawing/2014/main" id="{2749C1E9-1098-3FF0-0FEF-35E062E3FFF6}"/>
              </a:ext>
            </a:extLst>
          </p:cNvPr>
          <p:cNvSpPr/>
          <p:nvPr/>
        </p:nvSpPr>
        <p:spPr>
          <a:xfrm>
            <a:off x="2266572" y="985168"/>
            <a:ext cx="3709878" cy="1859616"/>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400">
                <a:solidFill>
                  <a:schemeClr val="tx1"/>
                </a:solidFill>
                <a:ea typeface="+mn-lt"/>
                <a:cs typeface="+mn-lt"/>
              </a:rPr>
              <a:t>LLM backend (e.g., OpenAI GPT / Anthropic Claude).</a:t>
            </a:r>
            <a:endParaRPr lang="en-US" sz="1400">
              <a:solidFill>
                <a:schemeClr val="tx1"/>
              </a:solidFill>
            </a:endParaRPr>
          </a:p>
          <a:p>
            <a:pPr marL="285750" indent="-285750">
              <a:buFont typeface="Arial"/>
              <a:buChar char="•"/>
            </a:pPr>
            <a:r>
              <a:rPr lang="en-US" sz="1400">
                <a:solidFill>
                  <a:schemeClr val="tx1"/>
                </a:solidFill>
                <a:ea typeface="+mn-lt"/>
                <a:cs typeface="+mn-lt"/>
              </a:rPr>
              <a:t>CRM Integration: Salesforce / Zendesk.</a:t>
            </a:r>
            <a:endParaRPr lang="en-US" sz="1400">
              <a:solidFill>
                <a:schemeClr val="tx1"/>
              </a:solidFill>
            </a:endParaRPr>
          </a:p>
          <a:p>
            <a:pPr marL="285750" indent="-285750">
              <a:buFont typeface="Arial"/>
              <a:buChar char="•"/>
            </a:pPr>
            <a:r>
              <a:rPr lang="en-US" sz="1400">
                <a:solidFill>
                  <a:schemeClr val="tx1"/>
                </a:solidFill>
                <a:ea typeface="+mn-lt"/>
                <a:cs typeface="+mn-lt"/>
              </a:rPr>
              <a:t>Orchestration: </a:t>
            </a:r>
            <a:r>
              <a:rPr lang="en-US" sz="1400" err="1">
                <a:solidFill>
                  <a:schemeClr val="tx1"/>
                </a:solidFill>
                <a:ea typeface="+mn-lt"/>
                <a:cs typeface="+mn-lt"/>
              </a:rPr>
              <a:t>LangChain</a:t>
            </a:r>
            <a:r>
              <a:rPr lang="en-US" sz="1400">
                <a:solidFill>
                  <a:schemeClr val="tx1"/>
                </a:solidFill>
                <a:ea typeface="+mn-lt"/>
                <a:cs typeface="+mn-lt"/>
              </a:rPr>
              <a:t> / RAG pipeline.</a:t>
            </a:r>
            <a:endParaRPr lang="en-US" sz="1400">
              <a:solidFill>
                <a:schemeClr val="tx1"/>
              </a:solidFill>
            </a:endParaRPr>
          </a:p>
          <a:p>
            <a:pPr marL="285750" indent="-285750">
              <a:buFont typeface="Arial"/>
              <a:buChar char="•"/>
            </a:pPr>
            <a:r>
              <a:rPr lang="en-US" sz="1400">
                <a:solidFill>
                  <a:schemeClr val="tx1"/>
                </a:solidFill>
                <a:ea typeface="+mn-lt"/>
                <a:cs typeface="+mn-lt"/>
              </a:rPr>
              <a:t>Dashboard: Power BI / Tableau for metrics.</a:t>
            </a:r>
            <a:endParaRPr lang="en-US" sz="1400">
              <a:solidFill>
                <a:schemeClr val="tx1"/>
              </a:solidFill>
            </a:endParaRPr>
          </a:p>
        </p:txBody>
      </p:sp>
      <p:sp>
        <p:nvSpPr>
          <p:cNvPr id="7" name="Rounded Rectangle 6">
            <a:extLst>
              <a:ext uri="{FF2B5EF4-FFF2-40B4-BE49-F238E27FC236}">
                <a16:creationId xmlns:a16="http://schemas.microsoft.com/office/drawing/2014/main" id="{2708AA44-62A3-E61C-134A-7D2D5457E9D1}"/>
              </a:ext>
            </a:extLst>
          </p:cNvPr>
          <p:cNvSpPr/>
          <p:nvPr/>
        </p:nvSpPr>
        <p:spPr>
          <a:xfrm>
            <a:off x="6215549" y="985168"/>
            <a:ext cx="1846783" cy="1859616"/>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Integration Points</a:t>
            </a:r>
            <a:endParaRPr lang="en-US" b="1">
              <a:solidFill>
                <a:schemeClr val="tx1"/>
              </a:solidFill>
            </a:endParaRPr>
          </a:p>
        </p:txBody>
      </p:sp>
      <p:sp>
        <p:nvSpPr>
          <p:cNvPr id="8" name="Rounded Rectangle 7">
            <a:extLst>
              <a:ext uri="{FF2B5EF4-FFF2-40B4-BE49-F238E27FC236}">
                <a16:creationId xmlns:a16="http://schemas.microsoft.com/office/drawing/2014/main" id="{A61DE03C-80FA-299A-1EB6-ECF80CB9878F}"/>
              </a:ext>
            </a:extLst>
          </p:cNvPr>
          <p:cNvSpPr/>
          <p:nvPr/>
        </p:nvSpPr>
        <p:spPr>
          <a:xfrm>
            <a:off x="8195579" y="1018620"/>
            <a:ext cx="3709878" cy="185961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ea typeface="+mn-lt"/>
                <a:cs typeface="+mn-lt"/>
              </a:rPr>
              <a:t>CRM, ticketing system, internal knowledge base, Slack/Teams channels.</a:t>
            </a:r>
            <a:endParaRPr lang="en-US" sz="1600">
              <a:solidFill>
                <a:schemeClr val="tx1"/>
              </a:solidFill>
            </a:endParaRPr>
          </a:p>
        </p:txBody>
      </p:sp>
      <p:sp>
        <p:nvSpPr>
          <p:cNvPr id="10" name="Rounded Rectangle 9">
            <a:extLst>
              <a:ext uri="{FF2B5EF4-FFF2-40B4-BE49-F238E27FC236}">
                <a16:creationId xmlns:a16="http://schemas.microsoft.com/office/drawing/2014/main" id="{25AF17BB-6E7C-7E10-D3FC-0BEBF5F5B58A}"/>
              </a:ext>
            </a:extLst>
          </p:cNvPr>
          <p:cNvSpPr/>
          <p:nvPr/>
        </p:nvSpPr>
        <p:spPr>
          <a:xfrm>
            <a:off x="286541" y="3017958"/>
            <a:ext cx="5689908" cy="678002"/>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Data Sources Required</a:t>
            </a:r>
            <a:endParaRPr lang="en-US" b="1">
              <a:solidFill>
                <a:schemeClr val="bg1"/>
              </a:solidFill>
            </a:endParaRPr>
          </a:p>
        </p:txBody>
      </p:sp>
      <p:sp>
        <p:nvSpPr>
          <p:cNvPr id="11" name="Rounded Rectangle 10">
            <a:extLst>
              <a:ext uri="{FF2B5EF4-FFF2-40B4-BE49-F238E27FC236}">
                <a16:creationId xmlns:a16="http://schemas.microsoft.com/office/drawing/2014/main" id="{4858F1DC-6A6E-5D90-08AC-36E88159D6B3}"/>
              </a:ext>
            </a:extLst>
          </p:cNvPr>
          <p:cNvSpPr/>
          <p:nvPr/>
        </p:nvSpPr>
        <p:spPr>
          <a:xfrm>
            <a:off x="286541" y="3835681"/>
            <a:ext cx="5689909" cy="1878376"/>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Historical tickets, KB articles, CRM logs, FAQ repositories.</a:t>
            </a:r>
            <a:endParaRPr lang="en-US">
              <a:solidFill>
                <a:schemeClr val="tx1"/>
              </a:solidFill>
            </a:endParaRPr>
          </a:p>
        </p:txBody>
      </p:sp>
      <p:sp>
        <p:nvSpPr>
          <p:cNvPr id="12" name="Rounded Rectangle 11">
            <a:extLst>
              <a:ext uri="{FF2B5EF4-FFF2-40B4-BE49-F238E27FC236}">
                <a16:creationId xmlns:a16="http://schemas.microsoft.com/office/drawing/2014/main" id="{214C1D6C-58CB-CE1B-2474-236835BEF62F}"/>
              </a:ext>
            </a:extLst>
          </p:cNvPr>
          <p:cNvSpPr/>
          <p:nvPr/>
        </p:nvSpPr>
        <p:spPr>
          <a:xfrm>
            <a:off x="6215547" y="3017958"/>
            <a:ext cx="5689908" cy="678002"/>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err="1">
                <a:solidFill>
                  <a:schemeClr val="bg1"/>
                </a:solidFill>
              </a:rPr>
              <a:t>MLOps</a:t>
            </a:r>
            <a:r>
              <a:rPr lang="en-IN" b="1">
                <a:solidFill>
                  <a:schemeClr val="bg1"/>
                </a:solidFill>
              </a:rPr>
              <a:t> / Monitoring Plan</a:t>
            </a:r>
            <a:endParaRPr lang="en-US" b="1">
              <a:solidFill>
                <a:schemeClr val="bg1"/>
              </a:solidFill>
            </a:endParaRPr>
          </a:p>
        </p:txBody>
      </p:sp>
      <p:sp>
        <p:nvSpPr>
          <p:cNvPr id="13" name="Rounded Rectangle 12">
            <a:extLst>
              <a:ext uri="{FF2B5EF4-FFF2-40B4-BE49-F238E27FC236}">
                <a16:creationId xmlns:a16="http://schemas.microsoft.com/office/drawing/2014/main" id="{1F5A2D8D-8C6E-F9F6-4E17-ECFA646DCD90}"/>
              </a:ext>
            </a:extLst>
          </p:cNvPr>
          <p:cNvSpPr/>
          <p:nvPr/>
        </p:nvSpPr>
        <p:spPr>
          <a:xfrm>
            <a:off x="6215549" y="3835680"/>
            <a:ext cx="5689908" cy="1862593"/>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Continuous model performance tracking (accuracy, hallucination rate, escalation %), retraining every 3 months.</a:t>
            </a:r>
            <a:endParaRPr lang="en-US">
              <a:solidFill>
                <a:schemeClr val="tx1"/>
              </a:solidFill>
            </a:endParaRPr>
          </a:p>
        </p:txBody>
      </p:sp>
    </p:spTree>
    <p:extLst>
      <p:ext uri="{BB962C8B-B14F-4D97-AF65-F5344CB8AC3E}">
        <p14:creationId xmlns:p14="http://schemas.microsoft.com/office/powerpoint/2010/main" val="339038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11B61-6A44-AAC0-77BF-FCC02ECCD3BD}"/>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47E5653B-E7D5-9F84-5C62-9B1A53856A5D}"/>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AE9459D0-A166-ED34-3A5A-17016F49F8F4}"/>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01B66BB5-B12F-554B-5540-16B8CF83A844}"/>
              </a:ext>
            </a:extLst>
          </p:cNvPr>
          <p:cNvSpPr txBox="1"/>
          <p:nvPr/>
        </p:nvSpPr>
        <p:spPr>
          <a:xfrm>
            <a:off x="186182" y="44451"/>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Microsoft Sans Serif"/>
                <a:ea typeface="Microsoft Sans Serif"/>
                <a:cs typeface="Microsoft Sans Serif"/>
              </a:rPr>
              <a:t>Table of Contents</a:t>
            </a:r>
          </a:p>
        </p:txBody>
      </p:sp>
      <p:sp>
        <p:nvSpPr>
          <p:cNvPr id="19" name="Rectangle: Rounded Corners 18">
            <a:extLst>
              <a:ext uri="{FF2B5EF4-FFF2-40B4-BE49-F238E27FC236}">
                <a16:creationId xmlns:a16="http://schemas.microsoft.com/office/drawing/2014/main" id="{2B74F459-DF43-CAAB-0D60-9C8741F3439C}"/>
              </a:ext>
            </a:extLst>
          </p:cNvPr>
          <p:cNvSpPr/>
          <p:nvPr/>
        </p:nvSpPr>
        <p:spPr>
          <a:xfrm>
            <a:off x="1509469" y="835214"/>
            <a:ext cx="4289197" cy="820132"/>
          </a:xfrm>
          <a:prstGeom prst="roundRect">
            <a:avLst/>
          </a:prstGeom>
          <a:solidFill>
            <a:srgbClr val="493996"/>
          </a:solidFill>
          <a:ln>
            <a:solidFill>
              <a:srgbClr val="4939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rgbClr val="FFFFFF"/>
                </a:solidFill>
                <a:ea typeface="Microsoft Sans Serif"/>
                <a:cs typeface="Microsoft Sans Serif"/>
              </a:rPr>
              <a:t>Executive Summary</a:t>
            </a:r>
          </a:p>
        </p:txBody>
      </p:sp>
      <p:sp>
        <p:nvSpPr>
          <p:cNvPr id="20" name="Rectangle: Rounded Corners 19">
            <a:extLst>
              <a:ext uri="{FF2B5EF4-FFF2-40B4-BE49-F238E27FC236}">
                <a16:creationId xmlns:a16="http://schemas.microsoft.com/office/drawing/2014/main" id="{2AF7EC41-F947-D47D-408F-68531F0AB00C}"/>
              </a:ext>
            </a:extLst>
          </p:cNvPr>
          <p:cNvSpPr/>
          <p:nvPr/>
        </p:nvSpPr>
        <p:spPr>
          <a:xfrm>
            <a:off x="1509469" y="1822389"/>
            <a:ext cx="4289197" cy="820132"/>
          </a:xfrm>
          <a:prstGeom prst="roundRect">
            <a:avLst/>
          </a:prstGeom>
          <a:solidFill>
            <a:srgbClr val="ECEBF5"/>
          </a:solidFill>
          <a:ln>
            <a:solidFill>
              <a:srgbClr val="EC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chemeClr val="tx1"/>
                </a:solidFill>
                <a:ea typeface="Microsoft Sans Serif"/>
                <a:cs typeface="Microsoft Sans Serif"/>
              </a:rPr>
              <a:t>Problem Statement</a:t>
            </a:r>
          </a:p>
        </p:txBody>
      </p:sp>
      <p:sp>
        <p:nvSpPr>
          <p:cNvPr id="21" name="Rectangle: Rounded Corners 20">
            <a:extLst>
              <a:ext uri="{FF2B5EF4-FFF2-40B4-BE49-F238E27FC236}">
                <a16:creationId xmlns:a16="http://schemas.microsoft.com/office/drawing/2014/main" id="{BF67F62C-D80F-720A-B6E4-40465347D1DC}"/>
              </a:ext>
            </a:extLst>
          </p:cNvPr>
          <p:cNvSpPr/>
          <p:nvPr/>
        </p:nvSpPr>
        <p:spPr>
          <a:xfrm>
            <a:off x="1509469" y="2809564"/>
            <a:ext cx="4289197" cy="820132"/>
          </a:xfrm>
          <a:prstGeom prst="roundRect">
            <a:avLst/>
          </a:prstGeom>
          <a:solidFill>
            <a:srgbClr val="493996"/>
          </a:solidFill>
          <a:ln>
            <a:solidFill>
              <a:srgbClr val="4939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rgbClr val="FFFFFF"/>
                </a:solidFill>
                <a:ea typeface="Microsoft Sans Serif"/>
                <a:cs typeface="Microsoft Sans Serif"/>
              </a:rPr>
              <a:t>Agent Description</a:t>
            </a:r>
            <a:endParaRPr lang="en-US">
              <a:ea typeface="Microsoft Sans Serif"/>
              <a:cs typeface="Microsoft Sans Serif"/>
            </a:endParaRPr>
          </a:p>
        </p:txBody>
      </p:sp>
      <p:sp>
        <p:nvSpPr>
          <p:cNvPr id="22" name="Rectangle: Rounded Corners 21">
            <a:extLst>
              <a:ext uri="{FF2B5EF4-FFF2-40B4-BE49-F238E27FC236}">
                <a16:creationId xmlns:a16="http://schemas.microsoft.com/office/drawing/2014/main" id="{A9978AD0-38C7-8630-829F-BBCE450992D3}"/>
              </a:ext>
            </a:extLst>
          </p:cNvPr>
          <p:cNvSpPr/>
          <p:nvPr/>
        </p:nvSpPr>
        <p:spPr>
          <a:xfrm>
            <a:off x="1509469" y="3796739"/>
            <a:ext cx="4289197" cy="820132"/>
          </a:xfrm>
          <a:prstGeom prst="roundRect">
            <a:avLst/>
          </a:prstGeom>
          <a:solidFill>
            <a:srgbClr val="ECEBF5"/>
          </a:solidFill>
          <a:ln>
            <a:solidFill>
              <a:srgbClr val="EC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chemeClr val="tx1"/>
                </a:solidFill>
                <a:ea typeface="Microsoft Sans Serif"/>
                <a:cs typeface="Microsoft Sans Serif"/>
              </a:rPr>
              <a:t>Business Value</a:t>
            </a:r>
          </a:p>
        </p:txBody>
      </p:sp>
      <p:sp>
        <p:nvSpPr>
          <p:cNvPr id="23" name="Rectangle: Rounded Corners 22">
            <a:extLst>
              <a:ext uri="{FF2B5EF4-FFF2-40B4-BE49-F238E27FC236}">
                <a16:creationId xmlns:a16="http://schemas.microsoft.com/office/drawing/2014/main" id="{7030495A-12C7-B68D-E1B0-4CBE142B70E2}"/>
              </a:ext>
            </a:extLst>
          </p:cNvPr>
          <p:cNvSpPr/>
          <p:nvPr/>
        </p:nvSpPr>
        <p:spPr>
          <a:xfrm>
            <a:off x="1509469" y="4783914"/>
            <a:ext cx="4289197" cy="820132"/>
          </a:xfrm>
          <a:prstGeom prst="roundRect">
            <a:avLst/>
          </a:prstGeom>
          <a:solidFill>
            <a:srgbClr val="493996"/>
          </a:solidFill>
          <a:ln>
            <a:solidFill>
              <a:srgbClr val="4939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rgbClr val="FFFFFF"/>
                </a:solidFill>
                <a:ea typeface="Microsoft Sans Serif"/>
                <a:cs typeface="Microsoft Sans Serif"/>
              </a:rPr>
              <a:t>Investment &amp; Resources</a:t>
            </a:r>
            <a:endParaRPr lang="en-US">
              <a:ea typeface="Microsoft Sans Serif"/>
              <a:cs typeface="Microsoft Sans Serif"/>
            </a:endParaRPr>
          </a:p>
        </p:txBody>
      </p:sp>
      <p:sp>
        <p:nvSpPr>
          <p:cNvPr id="24" name="Rectangle: Rounded Corners 23">
            <a:extLst>
              <a:ext uri="{FF2B5EF4-FFF2-40B4-BE49-F238E27FC236}">
                <a16:creationId xmlns:a16="http://schemas.microsoft.com/office/drawing/2014/main" id="{8CB9A503-B325-1D55-BC2C-131C0744D78B}"/>
              </a:ext>
            </a:extLst>
          </p:cNvPr>
          <p:cNvSpPr/>
          <p:nvPr/>
        </p:nvSpPr>
        <p:spPr>
          <a:xfrm>
            <a:off x="1509469" y="5771089"/>
            <a:ext cx="4289197" cy="820132"/>
          </a:xfrm>
          <a:prstGeom prst="roundRect">
            <a:avLst/>
          </a:prstGeom>
          <a:solidFill>
            <a:srgbClr val="ECEBF5"/>
          </a:solidFill>
          <a:ln>
            <a:solidFill>
              <a:srgbClr val="EC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chemeClr val="tx1"/>
                </a:solidFill>
                <a:ea typeface="Microsoft Sans Serif"/>
                <a:cs typeface="Microsoft Sans Serif"/>
              </a:rPr>
              <a:t>Technology &amp; Integration</a:t>
            </a:r>
          </a:p>
        </p:txBody>
      </p:sp>
      <p:sp>
        <p:nvSpPr>
          <p:cNvPr id="25" name="Rectangle: Rounded Corners 24">
            <a:extLst>
              <a:ext uri="{FF2B5EF4-FFF2-40B4-BE49-F238E27FC236}">
                <a16:creationId xmlns:a16="http://schemas.microsoft.com/office/drawing/2014/main" id="{E7AC6F57-F405-0197-009A-41D82E6FCF46}"/>
              </a:ext>
            </a:extLst>
          </p:cNvPr>
          <p:cNvSpPr/>
          <p:nvPr/>
        </p:nvSpPr>
        <p:spPr>
          <a:xfrm>
            <a:off x="6393334" y="1822390"/>
            <a:ext cx="4289197" cy="820132"/>
          </a:xfrm>
          <a:prstGeom prst="roundRect">
            <a:avLst/>
          </a:prstGeom>
          <a:solidFill>
            <a:srgbClr val="493996"/>
          </a:solidFill>
          <a:ln>
            <a:solidFill>
              <a:srgbClr val="4939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rgbClr val="FFFFFF"/>
                </a:solidFill>
                <a:ea typeface="Microsoft Sans Serif"/>
                <a:cs typeface="Microsoft Sans Serif"/>
              </a:rPr>
              <a:t>Alternatives Considered</a:t>
            </a:r>
            <a:endParaRPr lang="en-US">
              <a:ea typeface="Microsoft Sans Serif"/>
              <a:cs typeface="Microsoft Sans Serif"/>
            </a:endParaRPr>
          </a:p>
        </p:txBody>
      </p:sp>
      <p:sp>
        <p:nvSpPr>
          <p:cNvPr id="26" name="Rectangle: Rounded Corners 25">
            <a:extLst>
              <a:ext uri="{FF2B5EF4-FFF2-40B4-BE49-F238E27FC236}">
                <a16:creationId xmlns:a16="http://schemas.microsoft.com/office/drawing/2014/main" id="{A29A45F2-BB94-556A-0544-60C1E4A525E3}"/>
              </a:ext>
            </a:extLst>
          </p:cNvPr>
          <p:cNvSpPr/>
          <p:nvPr/>
        </p:nvSpPr>
        <p:spPr>
          <a:xfrm>
            <a:off x="6393334" y="2809564"/>
            <a:ext cx="4289197" cy="820132"/>
          </a:xfrm>
          <a:prstGeom prst="roundRect">
            <a:avLst/>
          </a:prstGeom>
          <a:solidFill>
            <a:srgbClr val="ECEBF5"/>
          </a:solidFill>
          <a:ln>
            <a:solidFill>
              <a:srgbClr val="EC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chemeClr val="tx1"/>
                </a:solidFill>
                <a:ea typeface="Microsoft Sans Serif"/>
                <a:cs typeface="Microsoft Sans Serif"/>
              </a:rPr>
              <a:t>KPIs &amp; Success Metrics</a:t>
            </a:r>
          </a:p>
        </p:txBody>
      </p:sp>
      <p:sp>
        <p:nvSpPr>
          <p:cNvPr id="27" name="Rectangle: Rounded Corners 26">
            <a:extLst>
              <a:ext uri="{FF2B5EF4-FFF2-40B4-BE49-F238E27FC236}">
                <a16:creationId xmlns:a16="http://schemas.microsoft.com/office/drawing/2014/main" id="{472EE62F-FD48-E881-0A38-E7C2529A2FE3}"/>
              </a:ext>
            </a:extLst>
          </p:cNvPr>
          <p:cNvSpPr/>
          <p:nvPr/>
        </p:nvSpPr>
        <p:spPr>
          <a:xfrm>
            <a:off x="6393334" y="3796739"/>
            <a:ext cx="4289197" cy="820132"/>
          </a:xfrm>
          <a:prstGeom prst="roundRect">
            <a:avLst/>
          </a:prstGeom>
          <a:solidFill>
            <a:srgbClr val="493996"/>
          </a:solidFill>
          <a:ln>
            <a:solidFill>
              <a:srgbClr val="4939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rgbClr val="FFFFFF"/>
                </a:solidFill>
                <a:ea typeface="Microsoft Sans Serif"/>
                <a:cs typeface="Microsoft Sans Serif"/>
              </a:rPr>
              <a:t>Roadmap &amp; Phasing</a:t>
            </a:r>
            <a:endParaRPr lang="en-US">
              <a:ea typeface="Microsoft Sans Serif"/>
              <a:cs typeface="Microsoft Sans Serif"/>
            </a:endParaRPr>
          </a:p>
        </p:txBody>
      </p:sp>
      <p:sp>
        <p:nvSpPr>
          <p:cNvPr id="28" name="Rectangle: Rounded Corners 27">
            <a:extLst>
              <a:ext uri="{FF2B5EF4-FFF2-40B4-BE49-F238E27FC236}">
                <a16:creationId xmlns:a16="http://schemas.microsoft.com/office/drawing/2014/main" id="{03FC8E80-3D0B-6E58-3677-6459B2845A71}"/>
              </a:ext>
            </a:extLst>
          </p:cNvPr>
          <p:cNvSpPr/>
          <p:nvPr/>
        </p:nvSpPr>
        <p:spPr>
          <a:xfrm>
            <a:off x="6393334" y="4783914"/>
            <a:ext cx="4289197" cy="820132"/>
          </a:xfrm>
          <a:prstGeom prst="roundRect">
            <a:avLst/>
          </a:prstGeom>
          <a:solidFill>
            <a:srgbClr val="ECEBF5"/>
          </a:solidFill>
          <a:ln>
            <a:solidFill>
              <a:srgbClr val="EC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chemeClr val="tx1"/>
                </a:solidFill>
                <a:ea typeface="Microsoft Sans Serif"/>
                <a:cs typeface="Microsoft Sans Serif"/>
              </a:rPr>
              <a:t>Governance &amp; Ownership</a:t>
            </a:r>
          </a:p>
        </p:txBody>
      </p:sp>
      <p:sp>
        <p:nvSpPr>
          <p:cNvPr id="29" name="Rectangle: Rounded Corners 28">
            <a:extLst>
              <a:ext uri="{FF2B5EF4-FFF2-40B4-BE49-F238E27FC236}">
                <a16:creationId xmlns:a16="http://schemas.microsoft.com/office/drawing/2014/main" id="{6915B7E5-BF3D-0D26-EAC1-819BC987640E}"/>
              </a:ext>
            </a:extLst>
          </p:cNvPr>
          <p:cNvSpPr/>
          <p:nvPr/>
        </p:nvSpPr>
        <p:spPr>
          <a:xfrm>
            <a:off x="6393334" y="5771090"/>
            <a:ext cx="4289197" cy="820132"/>
          </a:xfrm>
          <a:prstGeom prst="roundRect">
            <a:avLst/>
          </a:prstGeom>
          <a:solidFill>
            <a:srgbClr val="493996"/>
          </a:solidFill>
          <a:ln>
            <a:solidFill>
              <a:srgbClr val="4939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rgbClr val="FFFFFF"/>
                </a:solidFill>
                <a:ea typeface="Microsoft Sans Serif"/>
                <a:cs typeface="Microsoft Sans Serif"/>
              </a:rPr>
              <a:t>Recommendation</a:t>
            </a:r>
            <a:endParaRPr lang="en-US">
              <a:ea typeface="Microsoft Sans Serif"/>
              <a:cs typeface="Microsoft Sans Serif"/>
            </a:endParaRPr>
          </a:p>
        </p:txBody>
      </p:sp>
      <p:sp>
        <p:nvSpPr>
          <p:cNvPr id="30" name="Oval 29">
            <a:extLst>
              <a:ext uri="{FF2B5EF4-FFF2-40B4-BE49-F238E27FC236}">
                <a16:creationId xmlns:a16="http://schemas.microsoft.com/office/drawing/2014/main" id="{D3978D5E-3B7D-A72D-7190-2DE1E6C1D1D6}"/>
              </a:ext>
            </a:extLst>
          </p:cNvPr>
          <p:cNvSpPr/>
          <p:nvPr/>
        </p:nvSpPr>
        <p:spPr>
          <a:xfrm>
            <a:off x="1707063" y="921280"/>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1</a:t>
            </a:r>
          </a:p>
        </p:txBody>
      </p:sp>
      <p:sp>
        <p:nvSpPr>
          <p:cNvPr id="31" name="Oval 30">
            <a:extLst>
              <a:ext uri="{FF2B5EF4-FFF2-40B4-BE49-F238E27FC236}">
                <a16:creationId xmlns:a16="http://schemas.microsoft.com/office/drawing/2014/main" id="{8E64E890-62C0-DC2B-D819-470444C9DBB5}"/>
              </a:ext>
            </a:extLst>
          </p:cNvPr>
          <p:cNvSpPr/>
          <p:nvPr/>
        </p:nvSpPr>
        <p:spPr>
          <a:xfrm>
            <a:off x="1707063" y="1894786"/>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2</a:t>
            </a:r>
          </a:p>
        </p:txBody>
      </p:sp>
      <p:sp>
        <p:nvSpPr>
          <p:cNvPr id="32" name="Oval 31">
            <a:extLst>
              <a:ext uri="{FF2B5EF4-FFF2-40B4-BE49-F238E27FC236}">
                <a16:creationId xmlns:a16="http://schemas.microsoft.com/office/drawing/2014/main" id="{D5D36C06-22A1-ACED-9060-D0ED161A8DB2}"/>
              </a:ext>
            </a:extLst>
          </p:cNvPr>
          <p:cNvSpPr/>
          <p:nvPr/>
        </p:nvSpPr>
        <p:spPr>
          <a:xfrm>
            <a:off x="1707063" y="2895630"/>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3</a:t>
            </a:r>
          </a:p>
        </p:txBody>
      </p:sp>
      <p:sp>
        <p:nvSpPr>
          <p:cNvPr id="33" name="Oval 32">
            <a:extLst>
              <a:ext uri="{FF2B5EF4-FFF2-40B4-BE49-F238E27FC236}">
                <a16:creationId xmlns:a16="http://schemas.microsoft.com/office/drawing/2014/main" id="{3A32E660-B1BD-3716-9FA9-AE456E739C36}"/>
              </a:ext>
            </a:extLst>
          </p:cNvPr>
          <p:cNvSpPr/>
          <p:nvPr/>
        </p:nvSpPr>
        <p:spPr>
          <a:xfrm>
            <a:off x="1707063" y="3882805"/>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4</a:t>
            </a:r>
          </a:p>
        </p:txBody>
      </p:sp>
      <p:sp>
        <p:nvSpPr>
          <p:cNvPr id="34" name="Oval 33">
            <a:extLst>
              <a:ext uri="{FF2B5EF4-FFF2-40B4-BE49-F238E27FC236}">
                <a16:creationId xmlns:a16="http://schemas.microsoft.com/office/drawing/2014/main" id="{2C1DCF2B-1520-37A4-B9CC-040DBEB52846}"/>
              </a:ext>
            </a:extLst>
          </p:cNvPr>
          <p:cNvSpPr/>
          <p:nvPr/>
        </p:nvSpPr>
        <p:spPr>
          <a:xfrm>
            <a:off x="1707063" y="4869980"/>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5</a:t>
            </a:r>
          </a:p>
        </p:txBody>
      </p:sp>
      <p:sp>
        <p:nvSpPr>
          <p:cNvPr id="35" name="Oval 34">
            <a:extLst>
              <a:ext uri="{FF2B5EF4-FFF2-40B4-BE49-F238E27FC236}">
                <a16:creationId xmlns:a16="http://schemas.microsoft.com/office/drawing/2014/main" id="{7BCAFFC2-769A-D620-C623-4396F748E51C}"/>
              </a:ext>
            </a:extLst>
          </p:cNvPr>
          <p:cNvSpPr/>
          <p:nvPr/>
        </p:nvSpPr>
        <p:spPr>
          <a:xfrm>
            <a:off x="1707063" y="5857155"/>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6</a:t>
            </a:r>
          </a:p>
        </p:txBody>
      </p:sp>
      <p:sp>
        <p:nvSpPr>
          <p:cNvPr id="36" name="Oval 35">
            <a:extLst>
              <a:ext uri="{FF2B5EF4-FFF2-40B4-BE49-F238E27FC236}">
                <a16:creationId xmlns:a16="http://schemas.microsoft.com/office/drawing/2014/main" id="{4682A3DC-71DF-3B16-C8CD-E7290370D3D5}"/>
              </a:ext>
            </a:extLst>
          </p:cNvPr>
          <p:cNvSpPr/>
          <p:nvPr/>
        </p:nvSpPr>
        <p:spPr>
          <a:xfrm>
            <a:off x="6547722" y="1908456"/>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8</a:t>
            </a:r>
          </a:p>
        </p:txBody>
      </p:sp>
      <p:sp>
        <p:nvSpPr>
          <p:cNvPr id="37" name="Oval 36">
            <a:extLst>
              <a:ext uri="{FF2B5EF4-FFF2-40B4-BE49-F238E27FC236}">
                <a16:creationId xmlns:a16="http://schemas.microsoft.com/office/drawing/2014/main" id="{75FEDE02-B2EC-6392-E05E-1F37233B8BE8}"/>
              </a:ext>
            </a:extLst>
          </p:cNvPr>
          <p:cNvSpPr/>
          <p:nvPr/>
        </p:nvSpPr>
        <p:spPr>
          <a:xfrm>
            <a:off x="6547722" y="2895630"/>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9</a:t>
            </a:r>
          </a:p>
        </p:txBody>
      </p:sp>
      <p:sp>
        <p:nvSpPr>
          <p:cNvPr id="38" name="Oval 37">
            <a:extLst>
              <a:ext uri="{FF2B5EF4-FFF2-40B4-BE49-F238E27FC236}">
                <a16:creationId xmlns:a16="http://schemas.microsoft.com/office/drawing/2014/main" id="{1BA7433E-3720-55E7-B796-04098EBE112E}"/>
              </a:ext>
            </a:extLst>
          </p:cNvPr>
          <p:cNvSpPr/>
          <p:nvPr/>
        </p:nvSpPr>
        <p:spPr>
          <a:xfrm>
            <a:off x="6547722" y="3882805"/>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10</a:t>
            </a:r>
          </a:p>
        </p:txBody>
      </p:sp>
      <p:sp>
        <p:nvSpPr>
          <p:cNvPr id="39" name="Oval 38">
            <a:extLst>
              <a:ext uri="{FF2B5EF4-FFF2-40B4-BE49-F238E27FC236}">
                <a16:creationId xmlns:a16="http://schemas.microsoft.com/office/drawing/2014/main" id="{FECE5EAC-060A-AD4C-3D53-246A3F5BF1F9}"/>
              </a:ext>
            </a:extLst>
          </p:cNvPr>
          <p:cNvSpPr/>
          <p:nvPr/>
        </p:nvSpPr>
        <p:spPr>
          <a:xfrm>
            <a:off x="6547722" y="4869980"/>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11</a:t>
            </a:r>
          </a:p>
        </p:txBody>
      </p:sp>
      <p:sp>
        <p:nvSpPr>
          <p:cNvPr id="40" name="Oval 39">
            <a:extLst>
              <a:ext uri="{FF2B5EF4-FFF2-40B4-BE49-F238E27FC236}">
                <a16:creationId xmlns:a16="http://schemas.microsoft.com/office/drawing/2014/main" id="{0AFF4332-2A73-B6D5-0187-99D8F8E158E2}"/>
              </a:ext>
            </a:extLst>
          </p:cNvPr>
          <p:cNvSpPr/>
          <p:nvPr/>
        </p:nvSpPr>
        <p:spPr>
          <a:xfrm>
            <a:off x="6547722" y="5857156"/>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12</a:t>
            </a:r>
          </a:p>
        </p:txBody>
      </p:sp>
      <p:sp>
        <p:nvSpPr>
          <p:cNvPr id="3" name="Rectangle: Rounded Corners 25">
            <a:extLst>
              <a:ext uri="{FF2B5EF4-FFF2-40B4-BE49-F238E27FC236}">
                <a16:creationId xmlns:a16="http://schemas.microsoft.com/office/drawing/2014/main" id="{16C95E66-AFEE-EE2C-18BD-330CDDB7C74A}"/>
              </a:ext>
            </a:extLst>
          </p:cNvPr>
          <p:cNvSpPr/>
          <p:nvPr/>
        </p:nvSpPr>
        <p:spPr>
          <a:xfrm>
            <a:off x="6393334" y="835214"/>
            <a:ext cx="4289197" cy="820132"/>
          </a:xfrm>
          <a:prstGeom prst="roundRect">
            <a:avLst/>
          </a:prstGeom>
          <a:solidFill>
            <a:srgbClr val="ECEBF5"/>
          </a:solidFill>
          <a:ln>
            <a:solidFill>
              <a:srgbClr val="EC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a:solidFill>
                  <a:schemeClr val="tx1"/>
                </a:solidFill>
                <a:ea typeface="Microsoft Sans Serif"/>
                <a:cs typeface="Microsoft Sans Serif"/>
              </a:rPr>
              <a:t>Risk Assessment</a:t>
            </a:r>
          </a:p>
        </p:txBody>
      </p:sp>
      <p:sp>
        <p:nvSpPr>
          <p:cNvPr id="6" name="Oval 5">
            <a:extLst>
              <a:ext uri="{FF2B5EF4-FFF2-40B4-BE49-F238E27FC236}">
                <a16:creationId xmlns:a16="http://schemas.microsoft.com/office/drawing/2014/main" id="{E1DA138E-0779-A4CE-7F60-D957B78A020A}"/>
              </a:ext>
            </a:extLst>
          </p:cNvPr>
          <p:cNvSpPr/>
          <p:nvPr/>
        </p:nvSpPr>
        <p:spPr>
          <a:xfrm>
            <a:off x="6547722" y="921280"/>
            <a:ext cx="648000" cy="64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ea typeface="Microsoft Sans Serif" panose="020B0604020202020204" pitchFamily="34" charset="0"/>
                <a:cs typeface="Microsoft Sans Serif" panose="020B0604020202020204" pitchFamily="34" charset="0"/>
              </a:rPr>
              <a:t>7</a:t>
            </a:r>
          </a:p>
        </p:txBody>
      </p:sp>
    </p:spTree>
    <p:extLst>
      <p:ext uri="{BB962C8B-B14F-4D97-AF65-F5344CB8AC3E}">
        <p14:creationId xmlns:p14="http://schemas.microsoft.com/office/powerpoint/2010/main" val="134485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3BAAA-F0F1-EB4C-E68F-BF0FF15117ED}"/>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C86E8B32-052D-4899-86F0-F92D60314F11}"/>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86A3FC88-73BD-F8C6-7D06-9F342169F237}"/>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3BA405AC-1E81-9090-136A-DD2C69E26AA0}"/>
              </a:ext>
            </a:extLst>
          </p:cNvPr>
          <p:cNvSpPr txBox="1"/>
          <p:nvPr/>
        </p:nvSpPr>
        <p:spPr>
          <a:xfrm>
            <a:off x="186182" y="14451"/>
            <a:ext cx="7045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Technology &amp; Integration - Template</a:t>
            </a:r>
            <a:endParaRPr lang="en-US" sz="2400">
              <a:latin typeface="Microsoft Sans Serif"/>
              <a:ea typeface="Microsoft Sans Serif"/>
              <a:cs typeface="Microsoft Sans Serif"/>
            </a:endParaRPr>
          </a:p>
        </p:txBody>
      </p:sp>
      <p:sp>
        <p:nvSpPr>
          <p:cNvPr id="10" name="Rounded Rectangle 9">
            <a:extLst>
              <a:ext uri="{FF2B5EF4-FFF2-40B4-BE49-F238E27FC236}">
                <a16:creationId xmlns:a16="http://schemas.microsoft.com/office/drawing/2014/main" id="{23DB5B4C-6517-20ED-F8FF-A8AE7D71FC64}"/>
              </a:ext>
            </a:extLst>
          </p:cNvPr>
          <p:cNvSpPr/>
          <p:nvPr/>
        </p:nvSpPr>
        <p:spPr>
          <a:xfrm>
            <a:off x="286541" y="3017958"/>
            <a:ext cx="5689908" cy="678002"/>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Data Sources Required</a:t>
            </a:r>
            <a:endParaRPr lang="en-US" b="1">
              <a:solidFill>
                <a:schemeClr val="bg1"/>
              </a:solidFill>
            </a:endParaRPr>
          </a:p>
        </p:txBody>
      </p:sp>
      <p:sp>
        <p:nvSpPr>
          <p:cNvPr id="11" name="Rounded Rectangle 10">
            <a:extLst>
              <a:ext uri="{FF2B5EF4-FFF2-40B4-BE49-F238E27FC236}">
                <a16:creationId xmlns:a16="http://schemas.microsoft.com/office/drawing/2014/main" id="{AA82A4CD-29DE-C06D-2537-3C86E3E66BB4}"/>
              </a:ext>
            </a:extLst>
          </p:cNvPr>
          <p:cNvSpPr/>
          <p:nvPr/>
        </p:nvSpPr>
        <p:spPr>
          <a:xfrm>
            <a:off x="286541" y="3835681"/>
            <a:ext cx="5689909" cy="1878376"/>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ounded Rectangle 11">
            <a:extLst>
              <a:ext uri="{FF2B5EF4-FFF2-40B4-BE49-F238E27FC236}">
                <a16:creationId xmlns:a16="http://schemas.microsoft.com/office/drawing/2014/main" id="{99F85AED-EB64-E3D0-3628-4FD0D3D91FD2}"/>
              </a:ext>
            </a:extLst>
          </p:cNvPr>
          <p:cNvSpPr/>
          <p:nvPr/>
        </p:nvSpPr>
        <p:spPr>
          <a:xfrm>
            <a:off x="6215547" y="3017958"/>
            <a:ext cx="5689908" cy="678002"/>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err="1">
                <a:solidFill>
                  <a:schemeClr val="bg1"/>
                </a:solidFill>
              </a:rPr>
              <a:t>MLOps</a:t>
            </a:r>
            <a:r>
              <a:rPr lang="en-IN" b="1">
                <a:solidFill>
                  <a:schemeClr val="bg1"/>
                </a:solidFill>
              </a:rPr>
              <a:t> / Monitoring Plan</a:t>
            </a:r>
            <a:endParaRPr lang="en-US" b="1">
              <a:solidFill>
                <a:schemeClr val="bg1"/>
              </a:solidFill>
            </a:endParaRPr>
          </a:p>
        </p:txBody>
      </p:sp>
      <p:sp>
        <p:nvSpPr>
          <p:cNvPr id="13" name="Rounded Rectangle 12">
            <a:extLst>
              <a:ext uri="{FF2B5EF4-FFF2-40B4-BE49-F238E27FC236}">
                <a16:creationId xmlns:a16="http://schemas.microsoft.com/office/drawing/2014/main" id="{E8EAC01E-0242-6D0E-9428-4AF68A3E5998}"/>
              </a:ext>
            </a:extLst>
          </p:cNvPr>
          <p:cNvSpPr/>
          <p:nvPr/>
        </p:nvSpPr>
        <p:spPr>
          <a:xfrm>
            <a:off x="6215549" y="3835680"/>
            <a:ext cx="5689908" cy="1862593"/>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ounded Rectangle 13">
            <a:extLst>
              <a:ext uri="{FF2B5EF4-FFF2-40B4-BE49-F238E27FC236}">
                <a16:creationId xmlns:a16="http://schemas.microsoft.com/office/drawing/2014/main" id="{D608BE91-012E-428B-5057-7044E13EF4F1}"/>
              </a:ext>
            </a:extLst>
          </p:cNvPr>
          <p:cNvSpPr/>
          <p:nvPr/>
        </p:nvSpPr>
        <p:spPr>
          <a:xfrm>
            <a:off x="286541" y="969891"/>
            <a:ext cx="1854493" cy="1859616"/>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Platform / Tech Stack</a:t>
            </a:r>
            <a:endParaRPr lang="en-US" b="1">
              <a:solidFill>
                <a:schemeClr val="tx1"/>
              </a:solidFill>
            </a:endParaRPr>
          </a:p>
        </p:txBody>
      </p:sp>
      <p:sp>
        <p:nvSpPr>
          <p:cNvPr id="15" name="Rounded Rectangle 14">
            <a:extLst>
              <a:ext uri="{FF2B5EF4-FFF2-40B4-BE49-F238E27FC236}">
                <a16:creationId xmlns:a16="http://schemas.microsoft.com/office/drawing/2014/main" id="{3E00077A-F967-22DB-57A2-74F29729D862}"/>
              </a:ext>
            </a:extLst>
          </p:cNvPr>
          <p:cNvSpPr/>
          <p:nvPr/>
        </p:nvSpPr>
        <p:spPr>
          <a:xfrm>
            <a:off x="2266572" y="985168"/>
            <a:ext cx="3709878" cy="1859616"/>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US" sz="1400">
              <a:solidFill>
                <a:schemeClr val="tx1"/>
              </a:solidFill>
            </a:endParaRPr>
          </a:p>
        </p:txBody>
      </p:sp>
      <p:sp>
        <p:nvSpPr>
          <p:cNvPr id="16" name="Rounded Rectangle 15">
            <a:extLst>
              <a:ext uri="{FF2B5EF4-FFF2-40B4-BE49-F238E27FC236}">
                <a16:creationId xmlns:a16="http://schemas.microsoft.com/office/drawing/2014/main" id="{617F3FB7-5F6A-9BED-57D7-6503B739CE1B}"/>
              </a:ext>
            </a:extLst>
          </p:cNvPr>
          <p:cNvSpPr/>
          <p:nvPr/>
        </p:nvSpPr>
        <p:spPr>
          <a:xfrm>
            <a:off x="6215549" y="985168"/>
            <a:ext cx="1846783" cy="1859616"/>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Integration Points</a:t>
            </a:r>
            <a:endParaRPr lang="en-US" b="1">
              <a:solidFill>
                <a:schemeClr val="tx1"/>
              </a:solidFill>
            </a:endParaRPr>
          </a:p>
        </p:txBody>
      </p:sp>
      <p:sp>
        <p:nvSpPr>
          <p:cNvPr id="17" name="Rounded Rectangle 16">
            <a:extLst>
              <a:ext uri="{FF2B5EF4-FFF2-40B4-BE49-F238E27FC236}">
                <a16:creationId xmlns:a16="http://schemas.microsoft.com/office/drawing/2014/main" id="{5E68BBAE-7092-13A8-3E18-CA6E289AEE44}"/>
              </a:ext>
            </a:extLst>
          </p:cNvPr>
          <p:cNvSpPr/>
          <p:nvPr/>
        </p:nvSpPr>
        <p:spPr>
          <a:xfrm>
            <a:off x="8195579" y="1018620"/>
            <a:ext cx="3709878" cy="1859617"/>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Tree>
    <p:extLst>
      <p:ext uri="{BB962C8B-B14F-4D97-AF65-F5344CB8AC3E}">
        <p14:creationId xmlns:p14="http://schemas.microsoft.com/office/powerpoint/2010/main" val="419709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F7D5A-EFC3-D093-BEF8-F198E764069A}"/>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9AAAD11E-B72D-2984-5822-2176A8153528}"/>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A7A81E08-5884-2898-EB5D-D0884B83F690}"/>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01BE6860-43B5-E001-AAE7-2C76FF500C9B}"/>
              </a:ext>
            </a:extLst>
          </p:cNvPr>
          <p:cNvSpPr txBox="1"/>
          <p:nvPr/>
        </p:nvSpPr>
        <p:spPr>
          <a:xfrm>
            <a:off x="186182" y="44451"/>
            <a:ext cx="42966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Risk Assessment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B6F3AC05-2A94-2E8B-9C58-11B911450087}"/>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31E428AA-A1E4-254B-EB7A-36887E689938}"/>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Identify and mitigate risks early. </a:t>
            </a:r>
          </a:p>
        </p:txBody>
      </p:sp>
      <p:sp>
        <p:nvSpPr>
          <p:cNvPr id="7" name="Rounded Rectangle 6">
            <a:extLst>
              <a:ext uri="{FF2B5EF4-FFF2-40B4-BE49-F238E27FC236}">
                <a16:creationId xmlns:a16="http://schemas.microsoft.com/office/drawing/2014/main" id="{0C4EEC86-4EE0-C8DD-C219-055A4A6B558C}"/>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Cover compliance, data, ethical, and operational risks. </a:t>
            </a:r>
          </a:p>
        </p:txBody>
      </p:sp>
      <p:sp>
        <p:nvSpPr>
          <p:cNvPr id="8" name="Rounded Rectangle 7">
            <a:extLst>
              <a:ext uri="{FF2B5EF4-FFF2-40B4-BE49-F238E27FC236}">
                <a16:creationId xmlns:a16="http://schemas.microsoft.com/office/drawing/2014/main" id="{43FDF69E-07FE-AB6C-BE23-498108670E49}"/>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Define fallback/override mechanisms. </a:t>
            </a:r>
          </a:p>
        </p:txBody>
      </p:sp>
      <p:sp>
        <p:nvSpPr>
          <p:cNvPr id="10" name="Oval 9">
            <a:extLst>
              <a:ext uri="{FF2B5EF4-FFF2-40B4-BE49-F238E27FC236}">
                <a16:creationId xmlns:a16="http://schemas.microsoft.com/office/drawing/2014/main" id="{68F08579-9658-0AFA-9313-746243582CA3}"/>
              </a:ext>
            </a:extLst>
          </p:cNvPr>
          <p:cNvSpPr/>
          <p:nvPr/>
        </p:nvSpPr>
        <p:spPr>
          <a:xfrm>
            <a:off x="2257803" y="310678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416594C0-6318-AC54-B7D8-731EB90F79E8}"/>
              </a:ext>
            </a:extLst>
          </p:cNvPr>
          <p:cNvSpPr/>
          <p:nvPr/>
        </p:nvSpPr>
        <p:spPr>
          <a:xfrm>
            <a:off x="8494197" y="311177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0C38EA36-0FA8-BE3F-1FC8-7DE15767DF05}"/>
              </a:ext>
            </a:extLst>
          </p:cNvPr>
          <p:cNvSpPr/>
          <p:nvPr/>
        </p:nvSpPr>
        <p:spPr>
          <a:xfrm>
            <a:off x="186182" y="2057400"/>
            <a:ext cx="11804164" cy="5159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790ED0CD-824E-A9A2-73A5-013FC606A51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E913FC2F-AC0E-E5C3-2EC6-4D80983E9C68}"/>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A7A7A7F-BFA4-1434-80BC-2DC84532A197}"/>
              </a:ext>
            </a:extLst>
          </p:cNvPr>
          <p:cNvPicPr>
            <a:picLocks noChangeAspect="1"/>
          </p:cNvPicPr>
          <p:nvPr/>
        </p:nvPicPr>
        <p:blipFill>
          <a:blip r:embed="rId5"/>
          <a:stretch>
            <a:fillRect/>
          </a:stretch>
        </p:blipFill>
        <p:spPr>
          <a:xfrm>
            <a:off x="2496585" y="3345564"/>
            <a:ext cx="962436" cy="962436"/>
          </a:xfrm>
          <a:prstGeom prst="rect">
            <a:avLst/>
          </a:prstGeom>
        </p:spPr>
      </p:pic>
      <p:pic>
        <p:nvPicPr>
          <p:cNvPr id="16" name="Picture 15">
            <a:extLst>
              <a:ext uri="{FF2B5EF4-FFF2-40B4-BE49-F238E27FC236}">
                <a16:creationId xmlns:a16="http://schemas.microsoft.com/office/drawing/2014/main" id="{E1A8DB3C-2EEB-A7F4-410B-D31F1301E393}"/>
              </a:ext>
            </a:extLst>
          </p:cNvPr>
          <p:cNvPicPr>
            <a:picLocks noChangeAspect="1"/>
          </p:cNvPicPr>
          <p:nvPr/>
        </p:nvPicPr>
        <p:blipFill>
          <a:blip r:embed="rId6"/>
          <a:stretch>
            <a:fillRect/>
          </a:stretch>
        </p:blipFill>
        <p:spPr>
          <a:xfrm>
            <a:off x="8848251" y="3494882"/>
            <a:ext cx="734967" cy="734967"/>
          </a:xfrm>
          <a:prstGeom prst="rect">
            <a:avLst/>
          </a:prstGeom>
        </p:spPr>
      </p:pic>
    </p:spTree>
    <p:extLst>
      <p:ext uri="{BB962C8B-B14F-4D97-AF65-F5344CB8AC3E}">
        <p14:creationId xmlns:p14="http://schemas.microsoft.com/office/powerpoint/2010/main" val="177699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086B-CB45-BF02-669B-276CFE7FE59E}"/>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EE2B5C9E-056D-7A3E-6E04-880D6B5DD1C4}"/>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B1D51B06-93DE-5703-B85C-FB9EB6F846F7}"/>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AF31BF89-28DC-446F-4C5E-9E5791588AAB}"/>
              </a:ext>
            </a:extLst>
          </p:cNvPr>
          <p:cNvSpPr txBox="1"/>
          <p:nvPr/>
        </p:nvSpPr>
        <p:spPr>
          <a:xfrm>
            <a:off x="138182" y="14451"/>
            <a:ext cx="6061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Risk Assessment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8E6505BA-A3FE-B87D-7F1B-A55E06D461F1}"/>
              </a:ext>
            </a:extLst>
          </p:cNvPr>
          <p:cNvSpPr/>
          <p:nvPr/>
        </p:nvSpPr>
        <p:spPr>
          <a:xfrm>
            <a:off x="121720" y="1045761"/>
            <a:ext cx="2274848" cy="1639230"/>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Data Privacy Risks</a:t>
            </a:r>
            <a:endParaRPr lang="en-US" b="1">
              <a:solidFill>
                <a:schemeClr val="bg1"/>
              </a:solidFill>
            </a:endParaRPr>
          </a:p>
        </p:txBody>
      </p:sp>
      <p:sp>
        <p:nvSpPr>
          <p:cNvPr id="6" name="Rounded Rectangle 5">
            <a:extLst>
              <a:ext uri="{FF2B5EF4-FFF2-40B4-BE49-F238E27FC236}">
                <a16:creationId xmlns:a16="http://schemas.microsoft.com/office/drawing/2014/main" id="{DD2FBBE9-B240-52A3-12A6-2A18DE09A47A}"/>
              </a:ext>
            </a:extLst>
          </p:cNvPr>
          <p:cNvSpPr/>
          <p:nvPr/>
        </p:nvSpPr>
        <p:spPr>
          <a:xfrm>
            <a:off x="2525494" y="1045761"/>
            <a:ext cx="3506043" cy="1639230"/>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PII</a:t>
            </a:r>
            <a:r>
              <a:rPr lang="en-US">
                <a:solidFill>
                  <a:schemeClr val="tx1"/>
                </a:solidFill>
                <a:ea typeface="+mn-lt"/>
                <a:cs typeface="+mn-lt"/>
              </a:rPr>
              <a:t> leakage through model prompts. → </a:t>
            </a:r>
            <a:r>
              <a:rPr lang="en-US" b="1">
                <a:solidFill>
                  <a:schemeClr val="tx1"/>
                </a:solidFill>
                <a:ea typeface="+mn-lt"/>
                <a:cs typeface="+mn-lt"/>
              </a:rPr>
              <a:t>Mitigation:</a:t>
            </a:r>
            <a:r>
              <a:rPr lang="en-US">
                <a:solidFill>
                  <a:schemeClr val="tx1"/>
                </a:solidFill>
                <a:ea typeface="+mn-lt"/>
                <a:cs typeface="+mn-lt"/>
              </a:rPr>
              <a:t> Masking, anonymization, private endpoints.</a:t>
            </a:r>
            <a:endParaRPr lang="en-US" b="1">
              <a:solidFill>
                <a:schemeClr val="tx1"/>
              </a:solidFill>
            </a:endParaRPr>
          </a:p>
        </p:txBody>
      </p:sp>
      <p:sp>
        <p:nvSpPr>
          <p:cNvPr id="7" name="Rounded Rectangle 6">
            <a:extLst>
              <a:ext uri="{FF2B5EF4-FFF2-40B4-BE49-F238E27FC236}">
                <a16:creationId xmlns:a16="http://schemas.microsoft.com/office/drawing/2014/main" id="{F43DEB12-DA72-E409-931C-3082EE83CC5A}"/>
              </a:ext>
            </a:extLst>
          </p:cNvPr>
          <p:cNvSpPr/>
          <p:nvPr/>
        </p:nvSpPr>
        <p:spPr>
          <a:xfrm>
            <a:off x="6160463" y="1045761"/>
            <a:ext cx="2274848" cy="163923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Regulatory Risks</a:t>
            </a:r>
            <a:endParaRPr lang="en-US" b="1">
              <a:solidFill>
                <a:schemeClr val="tx1"/>
              </a:solidFill>
            </a:endParaRPr>
          </a:p>
        </p:txBody>
      </p:sp>
      <p:sp>
        <p:nvSpPr>
          <p:cNvPr id="8" name="Rounded Rectangle 7">
            <a:extLst>
              <a:ext uri="{FF2B5EF4-FFF2-40B4-BE49-F238E27FC236}">
                <a16:creationId xmlns:a16="http://schemas.microsoft.com/office/drawing/2014/main" id="{D85A9F6C-89FA-8A0F-2524-265AB2955460}"/>
              </a:ext>
            </a:extLst>
          </p:cNvPr>
          <p:cNvSpPr/>
          <p:nvPr/>
        </p:nvSpPr>
        <p:spPr>
          <a:xfrm>
            <a:off x="8564237" y="1045761"/>
            <a:ext cx="3506043" cy="163923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GDPR, ISO compliance. → </a:t>
            </a:r>
            <a:r>
              <a:rPr lang="en-US" b="1">
                <a:solidFill>
                  <a:schemeClr val="tx1"/>
                </a:solidFill>
                <a:ea typeface="+mn-lt"/>
                <a:cs typeface="+mn-lt"/>
              </a:rPr>
              <a:t>Mitigation:</a:t>
            </a:r>
            <a:r>
              <a:rPr lang="en-US">
                <a:solidFill>
                  <a:schemeClr val="tx1"/>
                </a:solidFill>
                <a:ea typeface="+mn-lt"/>
                <a:cs typeface="+mn-lt"/>
              </a:rPr>
              <a:t> Model hosted in compliant environment.</a:t>
            </a:r>
            <a:endParaRPr lang="en-US">
              <a:solidFill>
                <a:schemeClr val="tx1"/>
              </a:solidFill>
            </a:endParaRPr>
          </a:p>
        </p:txBody>
      </p:sp>
      <p:sp>
        <p:nvSpPr>
          <p:cNvPr id="10" name="Rounded Rectangle 9">
            <a:extLst>
              <a:ext uri="{FF2B5EF4-FFF2-40B4-BE49-F238E27FC236}">
                <a16:creationId xmlns:a16="http://schemas.microsoft.com/office/drawing/2014/main" id="{C3147A9E-EDF5-387C-9C2D-6DF24DBBFD4F}"/>
              </a:ext>
            </a:extLst>
          </p:cNvPr>
          <p:cNvSpPr/>
          <p:nvPr/>
        </p:nvSpPr>
        <p:spPr>
          <a:xfrm>
            <a:off x="119277" y="2756158"/>
            <a:ext cx="2274848" cy="163923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Model Performance Risks</a:t>
            </a:r>
            <a:endParaRPr lang="en-US" b="1">
              <a:solidFill>
                <a:schemeClr val="tx1"/>
              </a:solidFill>
            </a:endParaRPr>
          </a:p>
        </p:txBody>
      </p:sp>
      <p:sp>
        <p:nvSpPr>
          <p:cNvPr id="11" name="Rounded Rectangle 10">
            <a:extLst>
              <a:ext uri="{FF2B5EF4-FFF2-40B4-BE49-F238E27FC236}">
                <a16:creationId xmlns:a16="http://schemas.microsoft.com/office/drawing/2014/main" id="{6B65B2D2-A064-EC7B-765A-9695710B0F47}"/>
              </a:ext>
            </a:extLst>
          </p:cNvPr>
          <p:cNvSpPr/>
          <p:nvPr/>
        </p:nvSpPr>
        <p:spPr>
          <a:xfrm>
            <a:off x="2523051" y="2756158"/>
            <a:ext cx="3506043" cy="163923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Hallucinated responses. → </a:t>
            </a:r>
            <a:r>
              <a:rPr lang="en-US" b="1">
                <a:solidFill>
                  <a:schemeClr val="tx1"/>
                </a:solidFill>
                <a:ea typeface="+mn-lt"/>
                <a:cs typeface="+mn-lt"/>
              </a:rPr>
              <a:t>Mitigation:</a:t>
            </a:r>
            <a:r>
              <a:rPr lang="en-US">
                <a:solidFill>
                  <a:schemeClr val="tx1"/>
                </a:solidFill>
                <a:ea typeface="+mn-lt"/>
                <a:cs typeface="+mn-lt"/>
              </a:rPr>
              <a:t> RAG + grounding to KB.</a:t>
            </a:r>
            <a:endParaRPr lang="en-US">
              <a:solidFill>
                <a:schemeClr val="tx1"/>
              </a:solidFill>
            </a:endParaRPr>
          </a:p>
        </p:txBody>
      </p:sp>
      <p:sp>
        <p:nvSpPr>
          <p:cNvPr id="12" name="Rounded Rectangle 11">
            <a:extLst>
              <a:ext uri="{FF2B5EF4-FFF2-40B4-BE49-F238E27FC236}">
                <a16:creationId xmlns:a16="http://schemas.microsoft.com/office/drawing/2014/main" id="{715FA399-75A2-A873-6924-EEAB58209F2C}"/>
              </a:ext>
            </a:extLst>
          </p:cNvPr>
          <p:cNvSpPr/>
          <p:nvPr/>
        </p:nvSpPr>
        <p:spPr>
          <a:xfrm>
            <a:off x="6158020" y="2756158"/>
            <a:ext cx="2274848" cy="1639230"/>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Adoption</a:t>
            </a:r>
          </a:p>
          <a:p>
            <a:pPr algn="ctr"/>
            <a:r>
              <a:rPr lang="en-IN" b="1">
                <a:solidFill>
                  <a:schemeClr val="bg1"/>
                </a:solidFill>
              </a:rPr>
              <a:t>/Change Risks</a:t>
            </a:r>
            <a:endParaRPr lang="en-US" b="1">
              <a:solidFill>
                <a:schemeClr val="bg1"/>
              </a:solidFill>
            </a:endParaRPr>
          </a:p>
        </p:txBody>
      </p:sp>
      <p:sp>
        <p:nvSpPr>
          <p:cNvPr id="13" name="Rounded Rectangle 12">
            <a:extLst>
              <a:ext uri="{FF2B5EF4-FFF2-40B4-BE49-F238E27FC236}">
                <a16:creationId xmlns:a16="http://schemas.microsoft.com/office/drawing/2014/main" id="{6FB5EF2D-88F2-77AE-556D-6439886250FD}"/>
              </a:ext>
            </a:extLst>
          </p:cNvPr>
          <p:cNvSpPr/>
          <p:nvPr/>
        </p:nvSpPr>
        <p:spPr>
          <a:xfrm>
            <a:off x="8561794" y="2756158"/>
            <a:ext cx="3506043" cy="1639230"/>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Resistance from support teams. → </a:t>
            </a:r>
            <a:r>
              <a:rPr lang="en-US" b="1">
                <a:solidFill>
                  <a:schemeClr val="tx1"/>
                </a:solidFill>
                <a:ea typeface="+mn-lt"/>
                <a:cs typeface="+mn-lt"/>
              </a:rPr>
              <a:t>Mitigation:</a:t>
            </a:r>
            <a:r>
              <a:rPr lang="en-US">
                <a:solidFill>
                  <a:schemeClr val="tx1"/>
                </a:solidFill>
                <a:ea typeface="+mn-lt"/>
                <a:cs typeface="+mn-lt"/>
              </a:rPr>
              <a:t> Co-pilot phase, phased rollout, training.</a:t>
            </a:r>
            <a:endParaRPr lang="en-US">
              <a:solidFill>
                <a:schemeClr val="tx1"/>
              </a:solidFill>
            </a:endParaRPr>
          </a:p>
        </p:txBody>
      </p:sp>
      <p:sp>
        <p:nvSpPr>
          <p:cNvPr id="14" name="Rounded Rectangle 13">
            <a:extLst>
              <a:ext uri="{FF2B5EF4-FFF2-40B4-BE49-F238E27FC236}">
                <a16:creationId xmlns:a16="http://schemas.microsoft.com/office/drawing/2014/main" id="{C6840B59-3D19-4AF4-E2B6-CBD1CA11B50F}"/>
              </a:ext>
            </a:extLst>
          </p:cNvPr>
          <p:cNvSpPr/>
          <p:nvPr/>
        </p:nvSpPr>
        <p:spPr>
          <a:xfrm>
            <a:off x="119277" y="4542460"/>
            <a:ext cx="3506043" cy="147429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Mitigation Measures</a:t>
            </a:r>
            <a:endParaRPr lang="en-US" b="1">
              <a:solidFill>
                <a:schemeClr val="tx1"/>
              </a:solidFill>
            </a:endParaRPr>
          </a:p>
        </p:txBody>
      </p:sp>
      <p:sp>
        <p:nvSpPr>
          <p:cNvPr id="15" name="Rounded Rectangle 14">
            <a:extLst>
              <a:ext uri="{FF2B5EF4-FFF2-40B4-BE49-F238E27FC236}">
                <a16:creationId xmlns:a16="http://schemas.microsoft.com/office/drawing/2014/main" id="{7F34A379-CCBC-EDDC-A655-804CC45CFF82}"/>
              </a:ext>
            </a:extLst>
          </p:cNvPr>
          <p:cNvSpPr/>
          <p:nvPr/>
        </p:nvSpPr>
        <p:spPr>
          <a:xfrm>
            <a:off x="3791415" y="4542460"/>
            <a:ext cx="8276422" cy="147429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200" b="1">
                <a:solidFill>
                  <a:srgbClr val="000000"/>
                </a:solidFill>
                <a:ea typeface="+mn-lt"/>
                <a:cs typeface="+mn-lt"/>
              </a:rPr>
              <a:t>Data Privacy:</a:t>
            </a:r>
            <a:r>
              <a:rPr lang="en-US" sz="1200">
                <a:solidFill>
                  <a:srgbClr val="000000"/>
                </a:solidFill>
                <a:ea typeface="+mn-lt"/>
                <a:cs typeface="+mn-lt"/>
              </a:rPr>
              <a:t> Mask PII and encrypt data.</a:t>
            </a:r>
            <a:endParaRPr lang="en-US" sz="1200"/>
          </a:p>
          <a:p>
            <a:pPr marL="285750" indent="-285750">
              <a:buFont typeface="Arial"/>
              <a:buChar char="•"/>
            </a:pPr>
            <a:r>
              <a:rPr lang="en-US" sz="1200" b="1">
                <a:solidFill>
                  <a:srgbClr val="000000"/>
                </a:solidFill>
                <a:ea typeface="+mn-lt"/>
                <a:cs typeface="+mn-lt"/>
              </a:rPr>
              <a:t>Regulatory:</a:t>
            </a:r>
            <a:r>
              <a:rPr lang="en-US" sz="1200">
                <a:solidFill>
                  <a:srgbClr val="000000"/>
                </a:solidFill>
                <a:ea typeface="+mn-lt"/>
                <a:cs typeface="+mn-lt"/>
              </a:rPr>
              <a:t> Host in compliant regions.</a:t>
            </a:r>
            <a:endParaRPr lang="en-US" sz="1200"/>
          </a:p>
          <a:p>
            <a:pPr marL="285750" indent="-285750">
              <a:buFont typeface="Arial"/>
              <a:buChar char="•"/>
            </a:pPr>
            <a:r>
              <a:rPr lang="en-US" sz="1200" b="1">
                <a:solidFill>
                  <a:srgbClr val="000000"/>
                </a:solidFill>
                <a:ea typeface="+mn-lt"/>
                <a:cs typeface="+mn-lt"/>
              </a:rPr>
              <a:t>Model Performance:</a:t>
            </a:r>
            <a:r>
              <a:rPr lang="en-US" sz="1200">
                <a:solidFill>
                  <a:srgbClr val="000000"/>
                </a:solidFill>
                <a:ea typeface="+mn-lt"/>
                <a:cs typeface="+mn-lt"/>
              </a:rPr>
              <a:t> Add human validation.</a:t>
            </a:r>
            <a:endParaRPr lang="en-US" sz="1200"/>
          </a:p>
          <a:p>
            <a:pPr marL="285750" indent="-285750">
              <a:buFont typeface="Arial"/>
              <a:buChar char="•"/>
            </a:pPr>
            <a:r>
              <a:rPr lang="en-US" sz="1200" b="1">
                <a:solidFill>
                  <a:srgbClr val="000000"/>
                </a:solidFill>
                <a:ea typeface="+mn-lt"/>
                <a:cs typeface="+mn-lt"/>
              </a:rPr>
              <a:t>Adoption:</a:t>
            </a:r>
            <a:r>
              <a:rPr lang="en-US" sz="1200">
                <a:solidFill>
                  <a:srgbClr val="000000"/>
                </a:solidFill>
                <a:ea typeface="+mn-lt"/>
                <a:cs typeface="+mn-lt"/>
              </a:rPr>
              <a:t> Train and phase rollout.</a:t>
            </a:r>
            <a:endParaRPr lang="en-US" sz="1200"/>
          </a:p>
          <a:p>
            <a:pPr marL="285750" indent="-285750">
              <a:buFont typeface="Arial"/>
              <a:buChar char="•"/>
            </a:pPr>
            <a:r>
              <a:rPr lang="en-US" sz="1200" b="1">
                <a:solidFill>
                  <a:srgbClr val="000000"/>
                </a:solidFill>
                <a:ea typeface="+mn-lt"/>
                <a:cs typeface="+mn-lt"/>
              </a:rPr>
              <a:t>Ethical:</a:t>
            </a:r>
            <a:r>
              <a:rPr lang="en-US" sz="1200">
                <a:solidFill>
                  <a:srgbClr val="000000"/>
                </a:solidFill>
                <a:ea typeface="+mn-lt"/>
                <a:cs typeface="+mn-lt"/>
              </a:rPr>
              <a:t> Run bias audits.</a:t>
            </a:r>
            <a:endParaRPr lang="en-US" sz="1200"/>
          </a:p>
          <a:p>
            <a:pPr marL="285750" indent="-285750">
              <a:buFont typeface="Arial"/>
              <a:buChar char="•"/>
            </a:pPr>
            <a:r>
              <a:rPr lang="en-US" sz="1200" b="1">
                <a:solidFill>
                  <a:srgbClr val="000000"/>
                </a:solidFill>
                <a:ea typeface="+mn-lt"/>
                <a:cs typeface="+mn-lt"/>
              </a:rPr>
              <a:t>Security:</a:t>
            </a:r>
            <a:r>
              <a:rPr lang="en-US" sz="1200">
                <a:solidFill>
                  <a:srgbClr val="000000"/>
                </a:solidFill>
                <a:ea typeface="+mn-lt"/>
                <a:cs typeface="+mn-lt"/>
              </a:rPr>
              <a:t> Secure APIs and access.</a:t>
            </a:r>
            <a:endParaRPr lang="en-US" sz="1200"/>
          </a:p>
        </p:txBody>
      </p:sp>
    </p:spTree>
    <p:extLst>
      <p:ext uri="{BB962C8B-B14F-4D97-AF65-F5344CB8AC3E}">
        <p14:creationId xmlns:p14="http://schemas.microsoft.com/office/powerpoint/2010/main" val="280222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047A-980E-D49B-2E2E-381315C6DDAF}"/>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EB085727-0DE2-6837-71B7-0EB6CF7799C4}"/>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51462F29-EAF3-138E-4B9B-3B5FE83115DC}"/>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EEAC6726-517D-D477-0F82-89BA80414715}"/>
              </a:ext>
            </a:extLst>
          </p:cNvPr>
          <p:cNvSpPr txBox="1"/>
          <p:nvPr/>
        </p:nvSpPr>
        <p:spPr>
          <a:xfrm>
            <a:off x="156182" y="26451"/>
            <a:ext cx="5707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Risk Assessment - Template</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2E690010-58C6-DF37-D6D7-3A22047B84D5}"/>
              </a:ext>
            </a:extLst>
          </p:cNvPr>
          <p:cNvSpPr/>
          <p:nvPr/>
        </p:nvSpPr>
        <p:spPr>
          <a:xfrm>
            <a:off x="124163" y="1045761"/>
            <a:ext cx="2274848" cy="1639230"/>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Data Privacy Risks</a:t>
            </a:r>
            <a:endParaRPr lang="en-US" b="1">
              <a:solidFill>
                <a:schemeClr val="bg1"/>
              </a:solidFill>
            </a:endParaRPr>
          </a:p>
        </p:txBody>
      </p:sp>
      <p:sp>
        <p:nvSpPr>
          <p:cNvPr id="6" name="Rounded Rectangle 5">
            <a:extLst>
              <a:ext uri="{FF2B5EF4-FFF2-40B4-BE49-F238E27FC236}">
                <a16:creationId xmlns:a16="http://schemas.microsoft.com/office/drawing/2014/main" id="{2F1CED0C-51B6-C7A3-4438-F34FF456CE1E}"/>
              </a:ext>
            </a:extLst>
          </p:cNvPr>
          <p:cNvSpPr/>
          <p:nvPr/>
        </p:nvSpPr>
        <p:spPr>
          <a:xfrm>
            <a:off x="2525494" y="1045761"/>
            <a:ext cx="3506043" cy="1639230"/>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ounded Rectangle 6">
            <a:extLst>
              <a:ext uri="{FF2B5EF4-FFF2-40B4-BE49-F238E27FC236}">
                <a16:creationId xmlns:a16="http://schemas.microsoft.com/office/drawing/2014/main" id="{5B4718D4-6E6B-7160-6C83-61C689FBB00D}"/>
              </a:ext>
            </a:extLst>
          </p:cNvPr>
          <p:cNvSpPr/>
          <p:nvPr/>
        </p:nvSpPr>
        <p:spPr>
          <a:xfrm>
            <a:off x="6160463" y="1045761"/>
            <a:ext cx="2274848" cy="163923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Regulatory Risks</a:t>
            </a:r>
            <a:endParaRPr lang="en-US" b="1">
              <a:solidFill>
                <a:schemeClr val="tx1"/>
              </a:solidFill>
            </a:endParaRPr>
          </a:p>
        </p:txBody>
      </p:sp>
      <p:sp>
        <p:nvSpPr>
          <p:cNvPr id="8" name="Rounded Rectangle 7">
            <a:extLst>
              <a:ext uri="{FF2B5EF4-FFF2-40B4-BE49-F238E27FC236}">
                <a16:creationId xmlns:a16="http://schemas.microsoft.com/office/drawing/2014/main" id="{C3A84193-D9AC-1634-DF1C-8C9720AB08DF}"/>
              </a:ext>
            </a:extLst>
          </p:cNvPr>
          <p:cNvSpPr/>
          <p:nvPr/>
        </p:nvSpPr>
        <p:spPr>
          <a:xfrm>
            <a:off x="8564237" y="1045761"/>
            <a:ext cx="3506043" cy="163923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ounded Rectangle 9">
            <a:extLst>
              <a:ext uri="{FF2B5EF4-FFF2-40B4-BE49-F238E27FC236}">
                <a16:creationId xmlns:a16="http://schemas.microsoft.com/office/drawing/2014/main" id="{8A870C91-9413-20F4-8321-FBA3030CC78D}"/>
              </a:ext>
            </a:extLst>
          </p:cNvPr>
          <p:cNvSpPr/>
          <p:nvPr/>
        </p:nvSpPr>
        <p:spPr>
          <a:xfrm>
            <a:off x="121720" y="2756158"/>
            <a:ext cx="2274848" cy="163923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Model Performance Risks</a:t>
            </a:r>
            <a:endParaRPr lang="en-US" b="1">
              <a:solidFill>
                <a:schemeClr val="tx1"/>
              </a:solidFill>
            </a:endParaRPr>
          </a:p>
        </p:txBody>
      </p:sp>
      <p:sp>
        <p:nvSpPr>
          <p:cNvPr id="11" name="Rounded Rectangle 10">
            <a:extLst>
              <a:ext uri="{FF2B5EF4-FFF2-40B4-BE49-F238E27FC236}">
                <a16:creationId xmlns:a16="http://schemas.microsoft.com/office/drawing/2014/main" id="{C69A0BF9-0CF7-71F9-E3CD-21820D95AC84}"/>
              </a:ext>
            </a:extLst>
          </p:cNvPr>
          <p:cNvSpPr/>
          <p:nvPr/>
        </p:nvSpPr>
        <p:spPr>
          <a:xfrm>
            <a:off x="2523051" y="2756158"/>
            <a:ext cx="3506043" cy="163923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ounded Rectangle 11">
            <a:extLst>
              <a:ext uri="{FF2B5EF4-FFF2-40B4-BE49-F238E27FC236}">
                <a16:creationId xmlns:a16="http://schemas.microsoft.com/office/drawing/2014/main" id="{90F5678F-EBBE-5B35-C01A-0250819B7DB6}"/>
              </a:ext>
            </a:extLst>
          </p:cNvPr>
          <p:cNvSpPr/>
          <p:nvPr/>
        </p:nvSpPr>
        <p:spPr>
          <a:xfrm>
            <a:off x="6160463" y="2756158"/>
            <a:ext cx="2274848" cy="1639230"/>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Adoption</a:t>
            </a:r>
          </a:p>
          <a:p>
            <a:pPr algn="ctr"/>
            <a:r>
              <a:rPr lang="en-IN" b="1">
                <a:solidFill>
                  <a:schemeClr val="bg1"/>
                </a:solidFill>
              </a:rPr>
              <a:t>/Change Risks</a:t>
            </a:r>
            <a:endParaRPr lang="en-US" b="1">
              <a:solidFill>
                <a:schemeClr val="bg1"/>
              </a:solidFill>
            </a:endParaRPr>
          </a:p>
        </p:txBody>
      </p:sp>
      <p:sp>
        <p:nvSpPr>
          <p:cNvPr id="13" name="Rounded Rectangle 12">
            <a:extLst>
              <a:ext uri="{FF2B5EF4-FFF2-40B4-BE49-F238E27FC236}">
                <a16:creationId xmlns:a16="http://schemas.microsoft.com/office/drawing/2014/main" id="{C2343B34-0AAE-2647-3E9E-810D43140ED7}"/>
              </a:ext>
            </a:extLst>
          </p:cNvPr>
          <p:cNvSpPr/>
          <p:nvPr/>
        </p:nvSpPr>
        <p:spPr>
          <a:xfrm>
            <a:off x="8561794" y="2756158"/>
            <a:ext cx="3506043" cy="1639230"/>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ounded Rectangle 13">
            <a:extLst>
              <a:ext uri="{FF2B5EF4-FFF2-40B4-BE49-F238E27FC236}">
                <a16:creationId xmlns:a16="http://schemas.microsoft.com/office/drawing/2014/main" id="{A1A34036-0A86-1E2F-B0C0-12CB562CEEC9}"/>
              </a:ext>
            </a:extLst>
          </p:cNvPr>
          <p:cNvSpPr/>
          <p:nvPr/>
        </p:nvSpPr>
        <p:spPr>
          <a:xfrm>
            <a:off x="121720" y="4542460"/>
            <a:ext cx="3506043" cy="142857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Mitigation Measures</a:t>
            </a:r>
            <a:endParaRPr lang="en-US" b="1">
              <a:solidFill>
                <a:schemeClr val="tx1"/>
              </a:solidFill>
            </a:endParaRPr>
          </a:p>
        </p:txBody>
      </p:sp>
      <p:sp>
        <p:nvSpPr>
          <p:cNvPr id="15" name="Rounded Rectangle 14">
            <a:extLst>
              <a:ext uri="{FF2B5EF4-FFF2-40B4-BE49-F238E27FC236}">
                <a16:creationId xmlns:a16="http://schemas.microsoft.com/office/drawing/2014/main" id="{25D0CA59-426A-B2F6-D79C-8013B323F6EB}"/>
              </a:ext>
            </a:extLst>
          </p:cNvPr>
          <p:cNvSpPr/>
          <p:nvPr/>
        </p:nvSpPr>
        <p:spPr>
          <a:xfrm>
            <a:off x="3791415" y="4542460"/>
            <a:ext cx="8276422" cy="142857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41262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2DC36-6F5A-CDAF-03CA-AA9414FBADBC}"/>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90EA29E8-15D1-783E-401B-D447827D15FB}"/>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CF8A15E8-E8C5-C151-91A5-0F532E6F0151}"/>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B8FC9219-3F60-0855-BC00-9C4C3DBA3856}"/>
              </a:ext>
            </a:extLst>
          </p:cNvPr>
          <p:cNvSpPr txBox="1"/>
          <p:nvPr/>
        </p:nvSpPr>
        <p:spPr>
          <a:xfrm>
            <a:off x="186182" y="26451"/>
            <a:ext cx="55832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Alternatives Considered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B1C77AD1-38CE-450D-5E04-4E32E6251C3D}"/>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2C9A2715-C99F-319B-31E4-6BC58DA48D6D}"/>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Show evaluation rigor. </a:t>
            </a:r>
          </a:p>
        </p:txBody>
      </p:sp>
      <p:sp>
        <p:nvSpPr>
          <p:cNvPr id="7" name="Rounded Rectangle 6">
            <a:extLst>
              <a:ext uri="{FF2B5EF4-FFF2-40B4-BE49-F238E27FC236}">
                <a16:creationId xmlns:a16="http://schemas.microsoft.com/office/drawing/2014/main" id="{6FB043DA-F58A-9A5A-E242-A4FB093155DE}"/>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Compare “do nothing,” “traditional automation,” “outsourcing,” and “agent solution.” </a:t>
            </a:r>
          </a:p>
        </p:txBody>
      </p:sp>
      <p:sp>
        <p:nvSpPr>
          <p:cNvPr id="8" name="Rounded Rectangle 7">
            <a:extLst>
              <a:ext uri="{FF2B5EF4-FFF2-40B4-BE49-F238E27FC236}">
                <a16:creationId xmlns:a16="http://schemas.microsoft.com/office/drawing/2014/main" id="{6A39A347-7373-2633-3D4E-282DBD486CF7}"/>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Highlight why the agent model is better. </a:t>
            </a:r>
          </a:p>
        </p:txBody>
      </p:sp>
      <p:sp>
        <p:nvSpPr>
          <p:cNvPr id="10" name="Rounded Rectangle 9">
            <a:extLst>
              <a:ext uri="{FF2B5EF4-FFF2-40B4-BE49-F238E27FC236}">
                <a16:creationId xmlns:a16="http://schemas.microsoft.com/office/drawing/2014/main" id="{EA016A09-9D6F-ADDB-70BC-8A354A460156}"/>
              </a:ext>
            </a:extLst>
          </p:cNvPr>
          <p:cNvSpPr/>
          <p:nvPr/>
        </p:nvSpPr>
        <p:spPr>
          <a:xfrm>
            <a:off x="2257803" y="310678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a:extLst>
              <a:ext uri="{FF2B5EF4-FFF2-40B4-BE49-F238E27FC236}">
                <a16:creationId xmlns:a16="http://schemas.microsoft.com/office/drawing/2014/main" id="{8ECBE22D-D1FD-E5C9-8873-424063B194B2}"/>
              </a:ext>
            </a:extLst>
          </p:cNvPr>
          <p:cNvSpPr/>
          <p:nvPr/>
        </p:nvSpPr>
        <p:spPr>
          <a:xfrm>
            <a:off x="8494197" y="311177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70CC9FE1-DC67-7AEA-3849-997B58391D6A}"/>
              </a:ext>
            </a:extLst>
          </p:cNvPr>
          <p:cNvSpPr/>
          <p:nvPr/>
        </p:nvSpPr>
        <p:spPr>
          <a:xfrm>
            <a:off x="186182" y="2057400"/>
            <a:ext cx="11804164" cy="5159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3B861762-C9F8-F3DF-B0B2-D6E0C67FED1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D61D260E-12E4-A2D8-15EA-8D1C0CEF495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1407B1F-3B7B-CCFE-9D07-A8CD8FC6A504}"/>
              </a:ext>
            </a:extLst>
          </p:cNvPr>
          <p:cNvPicPr>
            <a:picLocks noChangeAspect="1"/>
          </p:cNvPicPr>
          <p:nvPr/>
        </p:nvPicPr>
        <p:blipFill>
          <a:blip r:embed="rId5"/>
          <a:stretch>
            <a:fillRect/>
          </a:stretch>
        </p:blipFill>
        <p:spPr>
          <a:xfrm>
            <a:off x="2474665" y="3355437"/>
            <a:ext cx="1006276" cy="1006276"/>
          </a:xfrm>
          <a:prstGeom prst="rect">
            <a:avLst/>
          </a:prstGeom>
        </p:spPr>
      </p:pic>
      <p:pic>
        <p:nvPicPr>
          <p:cNvPr id="16" name="Picture 15">
            <a:extLst>
              <a:ext uri="{FF2B5EF4-FFF2-40B4-BE49-F238E27FC236}">
                <a16:creationId xmlns:a16="http://schemas.microsoft.com/office/drawing/2014/main" id="{7D3F72B5-6F01-32C3-03C3-C3CBCCE7D151}"/>
              </a:ext>
            </a:extLst>
          </p:cNvPr>
          <p:cNvPicPr>
            <a:picLocks noChangeAspect="1"/>
          </p:cNvPicPr>
          <p:nvPr/>
        </p:nvPicPr>
        <p:blipFill>
          <a:blip r:embed="rId6"/>
          <a:stretch>
            <a:fillRect/>
          </a:stretch>
        </p:blipFill>
        <p:spPr>
          <a:xfrm>
            <a:off x="8601866" y="3246244"/>
            <a:ext cx="1224662" cy="1224662"/>
          </a:xfrm>
          <a:prstGeom prst="rect">
            <a:avLst/>
          </a:prstGeom>
        </p:spPr>
      </p:pic>
    </p:spTree>
    <p:extLst>
      <p:ext uri="{BB962C8B-B14F-4D97-AF65-F5344CB8AC3E}">
        <p14:creationId xmlns:p14="http://schemas.microsoft.com/office/powerpoint/2010/main" val="387777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BA05C-5362-5C3E-8774-6BBD4A7E5820}"/>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76AB32E2-B525-9BEE-4DDF-84C8B2C94CAB}"/>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E55726CD-AB85-2ED9-E675-2E43F8B62A84}"/>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1055CC14-3BC4-1EFB-680E-A86BB48AA53B}"/>
              </a:ext>
            </a:extLst>
          </p:cNvPr>
          <p:cNvSpPr txBox="1"/>
          <p:nvPr/>
        </p:nvSpPr>
        <p:spPr>
          <a:xfrm>
            <a:off x="156182" y="14451"/>
            <a:ext cx="7075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Alternatives Considered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E3EF9A9B-C6B0-B4AC-3BA2-AC7CD58B29EA}"/>
              </a:ext>
            </a:extLst>
          </p:cNvPr>
          <p:cNvSpPr/>
          <p:nvPr/>
        </p:nvSpPr>
        <p:spPr>
          <a:xfrm>
            <a:off x="119277" y="1203183"/>
            <a:ext cx="2274848" cy="134748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Alternative 1</a:t>
            </a:r>
            <a:endParaRPr lang="en-US" b="1">
              <a:solidFill>
                <a:schemeClr val="bg1"/>
              </a:solidFill>
            </a:endParaRPr>
          </a:p>
        </p:txBody>
      </p:sp>
      <p:sp>
        <p:nvSpPr>
          <p:cNvPr id="6" name="Rounded Rectangle 5">
            <a:extLst>
              <a:ext uri="{FF2B5EF4-FFF2-40B4-BE49-F238E27FC236}">
                <a16:creationId xmlns:a16="http://schemas.microsoft.com/office/drawing/2014/main" id="{D30F71BB-B43B-FA59-0B28-2BB4A558FA00}"/>
              </a:ext>
            </a:extLst>
          </p:cNvPr>
          <p:cNvSpPr/>
          <p:nvPr/>
        </p:nvSpPr>
        <p:spPr>
          <a:xfrm>
            <a:off x="6699688" y="1203183"/>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Handles repetitive workflows</a:t>
            </a:r>
            <a:endParaRPr lang="en-US">
              <a:solidFill>
                <a:schemeClr val="tx1"/>
              </a:solidFill>
            </a:endParaRPr>
          </a:p>
        </p:txBody>
      </p:sp>
      <p:sp>
        <p:nvSpPr>
          <p:cNvPr id="7" name="Rounded Rectangle 6">
            <a:extLst>
              <a:ext uri="{FF2B5EF4-FFF2-40B4-BE49-F238E27FC236}">
                <a16:creationId xmlns:a16="http://schemas.microsoft.com/office/drawing/2014/main" id="{033ACD49-C757-FDD8-7569-74C5E36A4384}"/>
              </a:ext>
            </a:extLst>
          </p:cNvPr>
          <p:cNvSpPr/>
          <p:nvPr/>
        </p:nvSpPr>
        <p:spPr>
          <a:xfrm>
            <a:off x="119277" y="2633497"/>
            <a:ext cx="2274848" cy="134748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Alternative 2</a:t>
            </a:r>
            <a:endParaRPr lang="en-US" b="1">
              <a:solidFill>
                <a:schemeClr val="bg1"/>
              </a:solidFill>
            </a:endParaRPr>
          </a:p>
        </p:txBody>
      </p:sp>
      <p:sp>
        <p:nvSpPr>
          <p:cNvPr id="8" name="Rounded Rectangle 7">
            <a:extLst>
              <a:ext uri="{FF2B5EF4-FFF2-40B4-BE49-F238E27FC236}">
                <a16:creationId xmlns:a16="http://schemas.microsoft.com/office/drawing/2014/main" id="{A9AADB9A-E489-D6A5-093F-5ABDF1197A08}"/>
              </a:ext>
            </a:extLst>
          </p:cNvPr>
          <p:cNvSpPr/>
          <p:nvPr/>
        </p:nvSpPr>
        <p:spPr>
          <a:xfrm>
            <a:off x="6699688" y="2633497"/>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Short-term cost benefit</a:t>
            </a:r>
            <a:endParaRPr lang="en-US">
              <a:solidFill>
                <a:schemeClr val="tx1"/>
              </a:solidFill>
            </a:endParaRPr>
          </a:p>
        </p:txBody>
      </p:sp>
      <p:sp>
        <p:nvSpPr>
          <p:cNvPr id="10" name="Rounded Rectangle 9">
            <a:extLst>
              <a:ext uri="{FF2B5EF4-FFF2-40B4-BE49-F238E27FC236}">
                <a16:creationId xmlns:a16="http://schemas.microsoft.com/office/drawing/2014/main" id="{9485FA6E-47FE-A4D6-7024-470B5E0BBD98}"/>
              </a:ext>
            </a:extLst>
          </p:cNvPr>
          <p:cNvSpPr/>
          <p:nvPr/>
        </p:nvSpPr>
        <p:spPr>
          <a:xfrm>
            <a:off x="9445083" y="1203183"/>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Not adaptive to language/context</a:t>
            </a:r>
            <a:endParaRPr lang="en-US">
              <a:solidFill>
                <a:schemeClr val="tx1"/>
              </a:solidFill>
            </a:endParaRPr>
          </a:p>
        </p:txBody>
      </p:sp>
      <p:sp>
        <p:nvSpPr>
          <p:cNvPr id="11" name="Rounded Rectangle 10">
            <a:extLst>
              <a:ext uri="{FF2B5EF4-FFF2-40B4-BE49-F238E27FC236}">
                <a16:creationId xmlns:a16="http://schemas.microsoft.com/office/drawing/2014/main" id="{AD60CAC3-E34B-B7A9-F85E-7D299B0668F0}"/>
              </a:ext>
            </a:extLst>
          </p:cNvPr>
          <p:cNvSpPr/>
          <p:nvPr/>
        </p:nvSpPr>
        <p:spPr>
          <a:xfrm>
            <a:off x="9445083" y="2633497"/>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Low control, poor personalization</a:t>
            </a:r>
            <a:endParaRPr lang="en-US">
              <a:solidFill>
                <a:schemeClr val="tx1"/>
              </a:solidFill>
            </a:endParaRPr>
          </a:p>
        </p:txBody>
      </p:sp>
      <p:sp>
        <p:nvSpPr>
          <p:cNvPr id="12" name="Rectangle 11">
            <a:extLst>
              <a:ext uri="{FF2B5EF4-FFF2-40B4-BE49-F238E27FC236}">
                <a16:creationId xmlns:a16="http://schemas.microsoft.com/office/drawing/2014/main" id="{DD3AC4FA-EABF-8AAE-2C2D-555BA6E0C9FF}"/>
              </a:ext>
            </a:extLst>
          </p:cNvPr>
          <p:cNvSpPr/>
          <p:nvPr/>
        </p:nvSpPr>
        <p:spPr>
          <a:xfrm>
            <a:off x="6699688" y="802889"/>
            <a:ext cx="2627640" cy="2887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Pros</a:t>
            </a:r>
          </a:p>
        </p:txBody>
      </p:sp>
      <p:sp>
        <p:nvSpPr>
          <p:cNvPr id="13" name="Rectangle 12">
            <a:extLst>
              <a:ext uri="{FF2B5EF4-FFF2-40B4-BE49-F238E27FC236}">
                <a16:creationId xmlns:a16="http://schemas.microsoft.com/office/drawing/2014/main" id="{FFF422CB-E709-4453-3A76-039385D0FD7C}"/>
              </a:ext>
            </a:extLst>
          </p:cNvPr>
          <p:cNvSpPr/>
          <p:nvPr/>
        </p:nvSpPr>
        <p:spPr>
          <a:xfrm>
            <a:off x="9445082" y="802888"/>
            <a:ext cx="2627640" cy="2887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Cons</a:t>
            </a:r>
          </a:p>
        </p:txBody>
      </p:sp>
      <p:sp>
        <p:nvSpPr>
          <p:cNvPr id="14" name="Rounded Rectangle 13">
            <a:extLst>
              <a:ext uri="{FF2B5EF4-FFF2-40B4-BE49-F238E27FC236}">
                <a16:creationId xmlns:a16="http://schemas.microsoft.com/office/drawing/2014/main" id="{1B124434-AB6B-3DE0-584D-9C7EEEEC18D9}"/>
              </a:ext>
            </a:extLst>
          </p:cNvPr>
          <p:cNvSpPr/>
          <p:nvPr/>
        </p:nvSpPr>
        <p:spPr>
          <a:xfrm>
            <a:off x="119277" y="4153171"/>
            <a:ext cx="3373182" cy="1634625"/>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Why Agent Approach Wins</a:t>
            </a:r>
            <a:endParaRPr lang="en-US" b="1">
              <a:solidFill>
                <a:schemeClr val="bg1"/>
              </a:solidFill>
            </a:endParaRPr>
          </a:p>
        </p:txBody>
      </p:sp>
      <p:sp>
        <p:nvSpPr>
          <p:cNvPr id="15" name="Rounded Rectangle 14">
            <a:extLst>
              <a:ext uri="{FF2B5EF4-FFF2-40B4-BE49-F238E27FC236}">
                <a16:creationId xmlns:a16="http://schemas.microsoft.com/office/drawing/2014/main" id="{05A9988B-828C-F685-CEBC-42D6EB18A5AD}"/>
              </a:ext>
            </a:extLst>
          </p:cNvPr>
          <p:cNvSpPr/>
          <p:nvPr/>
        </p:nvSpPr>
        <p:spPr>
          <a:xfrm>
            <a:off x="3666899" y="4153172"/>
            <a:ext cx="8405823" cy="1634625"/>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Combines scalability with human-like contextual understanding, enabling adaptive and data-driven support.</a:t>
            </a:r>
            <a:endParaRPr lang="en-US">
              <a:solidFill>
                <a:schemeClr val="tx1"/>
              </a:solidFill>
            </a:endParaRPr>
          </a:p>
        </p:txBody>
      </p:sp>
      <p:sp>
        <p:nvSpPr>
          <p:cNvPr id="16" name="Rounded Rectangle 15">
            <a:extLst>
              <a:ext uri="{FF2B5EF4-FFF2-40B4-BE49-F238E27FC236}">
                <a16:creationId xmlns:a16="http://schemas.microsoft.com/office/drawing/2014/main" id="{1304234F-E3A3-D0B7-6A00-0672CE545766}"/>
              </a:ext>
            </a:extLst>
          </p:cNvPr>
          <p:cNvSpPr/>
          <p:nvPr/>
        </p:nvSpPr>
        <p:spPr>
          <a:xfrm>
            <a:off x="2511878" y="1203182"/>
            <a:ext cx="4070055"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Traditional Automation (RPA)</a:t>
            </a:r>
            <a:endParaRPr lang="en-US">
              <a:solidFill>
                <a:schemeClr val="tx1"/>
              </a:solidFill>
            </a:endParaRPr>
          </a:p>
        </p:txBody>
      </p:sp>
      <p:sp>
        <p:nvSpPr>
          <p:cNvPr id="17" name="Rounded Rectangle 16">
            <a:extLst>
              <a:ext uri="{FF2B5EF4-FFF2-40B4-BE49-F238E27FC236}">
                <a16:creationId xmlns:a16="http://schemas.microsoft.com/office/drawing/2014/main" id="{4E23BDD8-6D38-758C-B6F8-D50580EABB83}"/>
              </a:ext>
            </a:extLst>
          </p:cNvPr>
          <p:cNvSpPr/>
          <p:nvPr/>
        </p:nvSpPr>
        <p:spPr>
          <a:xfrm>
            <a:off x="2511878" y="2633496"/>
            <a:ext cx="4070055"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Outsourcing Support</a:t>
            </a:r>
            <a:endParaRPr lang="en-US"/>
          </a:p>
        </p:txBody>
      </p:sp>
    </p:spTree>
    <p:extLst>
      <p:ext uri="{BB962C8B-B14F-4D97-AF65-F5344CB8AC3E}">
        <p14:creationId xmlns:p14="http://schemas.microsoft.com/office/powerpoint/2010/main" val="63267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0FD90-FA64-402B-D0AF-DEA5F4CAFF46}"/>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2FD1B53D-200A-8F9F-2823-C9AB5E1D7897}"/>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76F74ABA-C64E-07D3-9D14-0E197695AD4B}"/>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5E20FEFD-3D97-8B3C-B49E-9CC442F4F4A1}"/>
              </a:ext>
            </a:extLst>
          </p:cNvPr>
          <p:cNvSpPr txBox="1"/>
          <p:nvPr/>
        </p:nvSpPr>
        <p:spPr>
          <a:xfrm>
            <a:off x="156182" y="14451"/>
            <a:ext cx="652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Alternatives Considered - Template</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49AA784D-5B01-1997-2CFB-3925F2C190BE}"/>
              </a:ext>
            </a:extLst>
          </p:cNvPr>
          <p:cNvSpPr/>
          <p:nvPr/>
        </p:nvSpPr>
        <p:spPr>
          <a:xfrm>
            <a:off x="119277" y="1203183"/>
            <a:ext cx="2274848" cy="134748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Alternative 1</a:t>
            </a:r>
            <a:endParaRPr lang="en-US" b="1">
              <a:solidFill>
                <a:schemeClr val="bg1"/>
              </a:solidFill>
            </a:endParaRPr>
          </a:p>
        </p:txBody>
      </p:sp>
      <p:sp>
        <p:nvSpPr>
          <p:cNvPr id="6" name="Rounded Rectangle 5">
            <a:extLst>
              <a:ext uri="{FF2B5EF4-FFF2-40B4-BE49-F238E27FC236}">
                <a16:creationId xmlns:a16="http://schemas.microsoft.com/office/drawing/2014/main" id="{6D5FAD88-9062-1A1B-CA52-7B70838A030C}"/>
              </a:ext>
            </a:extLst>
          </p:cNvPr>
          <p:cNvSpPr/>
          <p:nvPr/>
        </p:nvSpPr>
        <p:spPr>
          <a:xfrm>
            <a:off x="6699688" y="1203183"/>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ounded Rectangle 6">
            <a:extLst>
              <a:ext uri="{FF2B5EF4-FFF2-40B4-BE49-F238E27FC236}">
                <a16:creationId xmlns:a16="http://schemas.microsoft.com/office/drawing/2014/main" id="{1881E40E-EAFC-32B8-22BC-C6F70D8543AE}"/>
              </a:ext>
            </a:extLst>
          </p:cNvPr>
          <p:cNvSpPr/>
          <p:nvPr/>
        </p:nvSpPr>
        <p:spPr>
          <a:xfrm>
            <a:off x="119277" y="2633497"/>
            <a:ext cx="2274848" cy="134748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Alternative 2</a:t>
            </a:r>
            <a:endParaRPr lang="en-US" b="1">
              <a:solidFill>
                <a:schemeClr val="bg1"/>
              </a:solidFill>
            </a:endParaRPr>
          </a:p>
        </p:txBody>
      </p:sp>
      <p:sp>
        <p:nvSpPr>
          <p:cNvPr id="8" name="Rounded Rectangle 7">
            <a:extLst>
              <a:ext uri="{FF2B5EF4-FFF2-40B4-BE49-F238E27FC236}">
                <a16:creationId xmlns:a16="http://schemas.microsoft.com/office/drawing/2014/main" id="{9863F40E-E714-C3F3-6290-78E9D76EA4AA}"/>
              </a:ext>
            </a:extLst>
          </p:cNvPr>
          <p:cNvSpPr/>
          <p:nvPr/>
        </p:nvSpPr>
        <p:spPr>
          <a:xfrm>
            <a:off x="6699688" y="2633497"/>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ounded Rectangle 9">
            <a:extLst>
              <a:ext uri="{FF2B5EF4-FFF2-40B4-BE49-F238E27FC236}">
                <a16:creationId xmlns:a16="http://schemas.microsoft.com/office/drawing/2014/main" id="{1E0AAA88-2A0E-E692-54AD-640656D1658C}"/>
              </a:ext>
            </a:extLst>
          </p:cNvPr>
          <p:cNvSpPr/>
          <p:nvPr/>
        </p:nvSpPr>
        <p:spPr>
          <a:xfrm>
            <a:off x="9445083" y="1203183"/>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ounded Rectangle 10">
            <a:extLst>
              <a:ext uri="{FF2B5EF4-FFF2-40B4-BE49-F238E27FC236}">
                <a16:creationId xmlns:a16="http://schemas.microsoft.com/office/drawing/2014/main" id="{EF1F7A7B-DF8F-1466-59D7-822E114629F6}"/>
              </a:ext>
            </a:extLst>
          </p:cNvPr>
          <p:cNvSpPr/>
          <p:nvPr/>
        </p:nvSpPr>
        <p:spPr>
          <a:xfrm>
            <a:off x="9445083" y="2633497"/>
            <a:ext cx="2627640"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id="{46F6FD5C-43ED-D954-3D17-AA48A9C95822}"/>
              </a:ext>
            </a:extLst>
          </p:cNvPr>
          <p:cNvSpPr/>
          <p:nvPr/>
        </p:nvSpPr>
        <p:spPr>
          <a:xfrm>
            <a:off x="6699688" y="802889"/>
            <a:ext cx="2627640" cy="2887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Pros</a:t>
            </a:r>
          </a:p>
        </p:txBody>
      </p:sp>
      <p:sp>
        <p:nvSpPr>
          <p:cNvPr id="13" name="Rectangle 12">
            <a:extLst>
              <a:ext uri="{FF2B5EF4-FFF2-40B4-BE49-F238E27FC236}">
                <a16:creationId xmlns:a16="http://schemas.microsoft.com/office/drawing/2014/main" id="{210AAEA5-0346-124A-C44A-5A01694491DC}"/>
              </a:ext>
            </a:extLst>
          </p:cNvPr>
          <p:cNvSpPr/>
          <p:nvPr/>
        </p:nvSpPr>
        <p:spPr>
          <a:xfrm>
            <a:off x="9445082" y="802888"/>
            <a:ext cx="2627640" cy="2887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Cons</a:t>
            </a:r>
          </a:p>
        </p:txBody>
      </p:sp>
      <p:sp>
        <p:nvSpPr>
          <p:cNvPr id="14" name="Rounded Rectangle 13">
            <a:extLst>
              <a:ext uri="{FF2B5EF4-FFF2-40B4-BE49-F238E27FC236}">
                <a16:creationId xmlns:a16="http://schemas.microsoft.com/office/drawing/2014/main" id="{5E34663D-C9F9-A438-254F-20883BA3C8A9}"/>
              </a:ext>
            </a:extLst>
          </p:cNvPr>
          <p:cNvSpPr/>
          <p:nvPr/>
        </p:nvSpPr>
        <p:spPr>
          <a:xfrm>
            <a:off x="119277" y="4153171"/>
            <a:ext cx="3373182" cy="1634625"/>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Why Agent Approach Wins</a:t>
            </a:r>
            <a:endParaRPr lang="en-US" b="1">
              <a:solidFill>
                <a:schemeClr val="bg1"/>
              </a:solidFill>
            </a:endParaRPr>
          </a:p>
        </p:txBody>
      </p:sp>
      <p:sp>
        <p:nvSpPr>
          <p:cNvPr id="15" name="Rounded Rectangle 14">
            <a:extLst>
              <a:ext uri="{FF2B5EF4-FFF2-40B4-BE49-F238E27FC236}">
                <a16:creationId xmlns:a16="http://schemas.microsoft.com/office/drawing/2014/main" id="{5160C065-E243-1D7C-AA46-7067DE18E922}"/>
              </a:ext>
            </a:extLst>
          </p:cNvPr>
          <p:cNvSpPr/>
          <p:nvPr/>
        </p:nvSpPr>
        <p:spPr>
          <a:xfrm>
            <a:off x="3666899" y="4153172"/>
            <a:ext cx="8405823" cy="1634625"/>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ounded Rectangle 15">
            <a:extLst>
              <a:ext uri="{FF2B5EF4-FFF2-40B4-BE49-F238E27FC236}">
                <a16:creationId xmlns:a16="http://schemas.microsoft.com/office/drawing/2014/main" id="{4A8F64DE-B5BF-F0FB-910D-9EFE21D8A8F7}"/>
              </a:ext>
            </a:extLst>
          </p:cNvPr>
          <p:cNvSpPr/>
          <p:nvPr/>
        </p:nvSpPr>
        <p:spPr>
          <a:xfrm>
            <a:off x="2511878" y="1203182"/>
            <a:ext cx="4070055"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ounded Rectangle 16">
            <a:extLst>
              <a:ext uri="{FF2B5EF4-FFF2-40B4-BE49-F238E27FC236}">
                <a16:creationId xmlns:a16="http://schemas.microsoft.com/office/drawing/2014/main" id="{C584D0B2-2C74-7C67-493B-042B8F5FA5BD}"/>
              </a:ext>
            </a:extLst>
          </p:cNvPr>
          <p:cNvSpPr/>
          <p:nvPr/>
        </p:nvSpPr>
        <p:spPr>
          <a:xfrm>
            <a:off x="2511878" y="2633496"/>
            <a:ext cx="4070055" cy="13474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41231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DF153-FFF2-8F09-7B83-348AD33A5559}"/>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BEF807EC-CE4E-EEA5-2169-5AF1BFF5D90B}"/>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D20B8763-7078-6A56-A44B-FE2800282F49}"/>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09EC601F-BA14-045E-A527-DCFF6C887926}"/>
              </a:ext>
            </a:extLst>
          </p:cNvPr>
          <p:cNvSpPr txBox="1"/>
          <p:nvPr/>
        </p:nvSpPr>
        <p:spPr>
          <a:xfrm>
            <a:off x="186182" y="26451"/>
            <a:ext cx="52779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KPIs &amp; Success Metrics - Guidelines</a:t>
            </a:r>
          </a:p>
        </p:txBody>
      </p:sp>
      <p:sp>
        <p:nvSpPr>
          <p:cNvPr id="3" name="Rounded Rectangle 2">
            <a:extLst>
              <a:ext uri="{FF2B5EF4-FFF2-40B4-BE49-F238E27FC236}">
                <a16:creationId xmlns:a16="http://schemas.microsoft.com/office/drawing/2014/main" id="{951FCF82-CA2F-D7BB-366F-B9FE32820AC8}"/>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89D3320F-CC6E-642C-BC51-55E009C9CCBE}"/>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Define what success looks like. </a:t>
            </a:r>
          </a:p>
        </p:txBody>
      </p:sp>
      <p:sp>
        <p:nvSpPr>
          <p:cNvPr id="7" name="Rounded Rectangle 6">
            <a:extLst>
              <a:ext uri="{FF2B5EF4-FFF2-40B4-BE49-F238E27FC236}">
                <a16:creationId xmlns:a16="http://schemas.microsoft.com/office/drawing/2014/main" id="{4A37B09A-6281-DA74-72D3-F8BB9934DEF0}"/>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Use SMART KPIs — specific, measurable, time-bound. </a:t>
            </a:r>
          </a:p>
        </p:txBody>
      </p:sp>
      <p:sp>
        <p:nvSpPr>
          <p:cNvPr id="8" name="Rounded Rectangle 7">
            <a:extLst>
              <a:ext uri="{FF2B5EF4-FFF2-40B4-BE49-F238E27FC236}">
                <a16:creationId xmlns:a16="http://schemas.microsoft.com/office/drawing/2014/main" id="{90860DBC-7FBD-B77D-5BB2-DB92D0D99620}"/>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Cover both adoption and business outcomes. </a:t>
            </a:r>
          </a:p>
        </p:txBody>
      </p:sp>
      <p:sp>
        <p:nvSpPr>
          <p:cNvPr id="10" name="Oval 9">
            <a:extLst>
              <a:ext uri="{FF2B5EF4-FFF2-40B4-BE49-F238E27FC236}">
                <a16:creationId xmlns:a16="http://schemas.microsoft.com/office/drawing/2014/main" id="{625735EE-22BF-0983-287C-C1522B109DD5}"/>
              </a:ext>
            </a:extLst>
          </p:cNvPr>
          <p:cNvSpPr/>
          <p:nvPr/>
        </p:nvSpPr>
        <p:spPr>
          <a:xfrm>
            <a:off x="2257803" y="310678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0D50BC-8B24-446B-A2FC-FE6008F2CF3F}"/>
              </a:ext>
            </a:extLst>
          </p:cNvPr>
          <p:cNvSpPr/>
          <p:nvPr/>
        </p:nvSpPr>
        <p:spPr>
          <a:xfrm>
            <a:off x="8494197" y="311177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DF0726-DBE0-7029-F73D-39D38BFC637C}"/>
              </a:ext>
            </a:extLst>
          </p:cNvPr>
          <p:cNvSpPr/>
          <p:nvPr/>
        </p:nvSpPr>
        <p:spPr>
          <a:xfrm>
            <a:off x="186182" y="2057400"/>
            <a:ext cx="11804164" cy="5159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9F3587D6-DA6A-7D6B-B1A7-7EDA8A3F301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19CFEC94-27BE-BCEC-8909-D96FFA77BB7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96F50DC-BEE4-D867-36CE-899714125E13}"/>
              </a:ext>
            </a:extLst>
          </p:cNvPr>
          <p:cNvPicPr>
            <a:picLocks noChangeAspect="1"/>
          </p:cNvPicPr>
          <p:nvPr/>
        </p:nvPicPr>
        <p:blipFill>
          <a:blip r:embed="rId5"/>
          <a:stretch>
            <a:fillRect/>
          </a:stretch>
        </p:blipFill>
        <p:spPr>
          <a:xfrm>
            <a:off x="2459771" y="3273661"/>
            <a:ext cx="1006276" cy="1006276"/>
          </a:xfrm>
          <a:prstGeom prst="rect">
            <a:avLst/>
          </a:prstGeom>
        </p:spPr>
      </p:pic>
      <p:pic>
        <p:nvPicPr>
          <p:cNvPr id="18" name="Picture 17">
            <a:extLst>
              <a:ext uri="{FF2B5EF4-FFF2-40B4-BE49-F238E27FC236}">
                <a16:creationId xmlns:a16="http://schemas.microsoft.com/office/drawing/2014/main" id="{BFFA5BC5-794C-9B1C-52A1-359774367E0C}"/>
              </a:ext>
            </a:extLst>
          </p:cNvPr>
          <p:cNvPicPr>
            <a:picLocks noChangeAspect="1"/>
          </p:cNvPicPr>
          <p:nvPr/>
        </p:nvPicPr>
        <p:blipFill>
          <a:blip r:embed="rId6"/>
          <a:stretch>
            <a:fillRect/>
          </a:stretch>
        </p:blipFill>
        <p:spPr>
          <a:xfrm>
            <a:off x="8655397" y="3334661"/>
            <a:ext cx="1117600" cy="1117600"/>
          </a:xfrm>
          <a:prstGeom prst="rect">
            <a:avLst/>
          </a:prstGeom>
        </p:spPr>
      </p:pic>
    </p:spTree>
    <p:extLst>
      <p:ext uri="{BB962C8B-B14F-4D97-AF65-F5344CB8AC3E}">
        <p14:creationId xmlns:p14="http://schemas.microsoft.com/office/powerpoint/2010/main" val="354962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97CE5-3D9F-DEED-2738-2F93CE165C2E}"/>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1E6D22CF-7CC5-3920-13C7-F1AC13573570}"/>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A0268E82-61D5-9A59-19F3-9CC3F73388EB}"/>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FEBA39BB-990D-E3FD-5288-0AA777660E0E}"/>
              </a:ext>
            </a:extLst>
          </p:cNvPr>
          <p:cNvSpPr txBox="1"/>
          <p:nvPr/>
        </p:nvSpPr>
        <p:spPr>
          <a:xfrm>
            <a:off x="186182" y="14451"/>
            <a:ext cx="7291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KPIs &amp; Success Metrics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7C68353A-E45C-13A7-7E9A-280A483F6778}"/>
              </a:ext>
            </a:extLst>
          </p:cNvPr>
          <p:cNvSpPr/>
          <p:nvPr/>
        </p:nvSpPr>
        <p:spPr>
          <a:xfrm>
            <a:off x="1462997" y="2370874"/>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b="1">
                <a:solidFill>
                  <a:schemeClr val="bg1"/>
                </a:solidFill>
                <a:ea typeface="+mn-lt"/>
                <a:cs typeface="+mn-lt"/>
              </a:rPr>
              <a:t>Average response time</a:t>
            </a:r>
          </a:p>
        </p:txBody>
      </p:sp>
      <p:sp>
        <p:nvSpPr>
          <p:cNvPr id="7" name="Rounded Rectangle 6">
            <a:extLst>
              <a:ext uri="{FF2B5EF4-FFF2-40B4-BE49-F238E27FC236}">
                <a16:creationId xmlns:a16="http://schemas.microsoft.com/office/drawing/2014/main" id="{56C376AC-CCCE-D9E2-D8DF-8327C372167A}"/>
              </a:ext>
            </a:extLst>
          </p:cNvPr>
          <p:cNvSpPr/>
          <p:nvPr/>
        </p:nvSpPr>
        <p:spPr>
          <a:xfrm>
            <a:off x="1462997" y="3360385"/>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b="1">
                <a:solidFill>
                  <a:schemeClr val="bg1"/>
                </a:solidFill>
                <a:ea typeface="+mn-lt"/>
                <a:cs typeface="+mn-lt"/>
              </a:rPr>
              <a:t>First Contact Resolution (FCR)</a:t>
            </a:r>
          </a:p>
        </p:txBody>
      </p:sp>
      <p:sp>
        <p:nvSpPr>
          <p:cNvPr id="8" name="Rounded Rectangle 7">
            <a:extLst>
              <a:ext uri="{FF2B5EF4-FFF2-40B4-BE49-F238E27FC236}">
                <a16:creationId xmlns:a16="http://schemas.microsoft.com/office/drawing/2014/main" id="{565AB77E-48DF-3200-BB69-9E6E5E69BE17}"/>
              </a:ext>
            </a:extLst>
          </p:cNvPr>
          <p:cNvSpPr/>
          <p:nvPr/>
        </p:nvSpPr>
        <p:spPr>
          <a:xfrm>
            <a:off x="1462997" y="4349895"/>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b="1">
                <a:solidFill>
                  <a:schemeClr val="bg1"/>
                </a:solidFill>
                <a:ea typeface="+mn-lt"/>
                <a:cs typeface="+mn-lt"/>
              </a:rPr>
              <a:t>CSAT</a:t>
            </a:r>
          </a:p>
        </p:txBody>
      </p:sp>
      <p:sp>
        <p:nvSpPr>
          <p:cNvPr id="6" name="Rounded Rectangle 5">
            <a:extLst>
              <a:ext uri="{FF2B5EF4-FFF2-40B4-BE49-F238E27FC236}">
                <a16:creationId xmlns:a16="http://schemas.microsoft.com/office/drawing/2014/main" id="{A2AD8ACB-B1C3-D59A-F55B-8713D19CE16A}"/>
              </a:ext>
            </a:extLst>
          </p:cNvPr>
          <p:cNvSpPr/>
          <p:nvPr/>
        </p:nvSpPr>
        <p:spPr>
          <a:xfrm>
            <a:off x="3911887" y="2370872"/>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 75%</a:t>
            </a:r>
            <a:endParaRPr lang="en-US"/>
          </a:p>
        </p:txBody>
      </p:sp>
      <p:sp>
        <p:nvSpPr>
          <p:cNvPr id="10" name="Rounded Rectangle 9">
            <a:extLst>
              <a:ext uri="{FF2B5EF4-FFF2-40B4-BE49-F238E27FC236}">
                <a16:creationId xmlns:a16="http://schemas.microsoft.com/office/drawing/2014/main" id="{B4AAFB98-2A8C-F4CC-1E1E-5B821E3806B4}"/>
              </a:ext>
            </a:extLst>
          </p:cNvPr>
          <p:cNvSpPr/>
          <p:nvPr/>
        </p:nvSpPr>
        <p:spPr>
          <a:xfrm>
            <a:off x="3911887" y="3360380"/>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 20%</a:t>
            </a:r>
            <a:endParaRPr lang="en-US"/>
          </a:p>
        </p:txBody>
      </p:sp>
      <p:sp>
        <p:nvSpPr>
          <p:cNvPr id="11" name="Rounded Rectangle 10">
            <a:extLst>
              <a:ext uri="{FF2B5EF4-FFF2-40B4-BE49-F238E27FC236}">
                <a16:creationId xmlns:a16="http://schemas.microsoft.com/office/drawing/2014/main" id="{3C81D818-5BE8-F2A2-6B11-B2CF5EF7C6A6}"/>
              </a:ext>
            </a:extLst>
          </p:cNvPr>
          <p:cNvSpPr/>
          <p:nvPr/>
        </p:nvSpPr>
        <p:spPr>
          <a:xfrm>
            <a:off x="3911887" y="4349895"/>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 15 points</a:t>
            </a:r>
            <a:endParaRPr lang="en-US"/>
          </a:p>
        </p:txBody>
      </p:sp>
      <p:sp>
        <p:nvSpPr>
          <p:cNvPr id="12" name="Rounded Rectangle 11">
            <a:extLst>
              <a:ext uri="{FF2B5EF4-FFF2-40B4-BE49-F238E27FC236}">
                <a16:creationId xmlns:a16="http://schemas.microsoft.com/office/drawing/2014/main" id="{4E3A64B6-74D0-6BC8-F74B-C2458653E86D}"/>
              </a:ext>
            </a:extLst>
          </p:cNvPr>
          <p:cNvSpPr/>
          <p:nvPr/>
        </p:nvSpPr>
        <p:spPr>
          <a:xfrm>
            <a:off x="7217137" y="2370872"/>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3 months post-launch</a:t>
            </a:r>
            <a:endParaRPr lang="en-US">
              <a:solidFill>
                <a:schemeClr val="tx1"/>
              </a:solidFill>
            </a:endParaRPr>
          </a:p>
        </p:txBody>
      </p:sp>
      <p:sp>
        <p:nvSpPr>
          <p:cNvPr id="13" name="Rounded Rectangle 12">
            <a:extLst>
              <a:ext uri="{FF2B5EF4-FFF2-40B4-BE49-F238E27FC236}">
                <a16:creationId xmlns:a16="http://schemas.microsoft.com/office/drawing/2014/main" id="{C9F0BF10-629E-9F10-6C10-1E8DFFA20ED2}"/>
              </a:ext>
            </a:extLst>
          </p:cNvPr>
          <p:cNvSpPr/>
          <p:nvPr/>
        </p:nvSpPr>
        <p:spPr>
          <a:xfrm>
            <a:off x="7217137" y="3360380"/>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6 months</a:t>
            </a:r>
            <a:endParaRPr lang="en-US">
              <a:solidFill>
                <a:schemeClr val="tx1"/>
              </a:solidFill>
            </a:endParaRPr>
          </a:p>
        </p:txBody>
      </p:sp>
      <p:sp>
        <p:nvSpPr>
          <p:cNvPr id="14" name="Rounded Rectangle 13">
            <a:extLst>
              <a:ext uri="{FF2B5EF4-FFF2-40B4-BE49-F238E27FC236}">
                <a16:creationId xmlns:a16="http://schemas.microsoft.com/office/drawing/2014/main" id="{52C7A916-B64F-4761-E499-D0C6B4793F38}"/>
              </a:ext>
            </a:extLst>
          </p:cNvPr>
          <p:cNvSpPr/>
          <p:nvPr/>
        </p:nvSpPr>
        <p:spPr>
          <a:xfrm>
            <a:off x="7217137" y="4349895"/>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6 months</a:t>
            </a:r>
            <a:endParaRPr lang="en-US">
              <a:solidFill>
                <a:schemeClr val="tx1"/>
              </a:solidFill>
            </a:endParaRPr>
          </a:p>
          <a:p>
            <a:pPr algn="ctr"/>
            <a:endParaRPr lang="en-US"/>
          </a:p>
        </p:txBody>
      </p:sp>
      <p:sp>
        <p:nvSpPr>
          <p:cNvPr id="17" name="Rounded Rectangle 16">
            <a:extLst>
              <a:ext uri="{FF2B5EF4-FFF2-40B4-BE49-F238E27FC236}">
                <a16:creationId xmlns:a16="http://schemas.microsoft.com/office/drawing/2014/main" id="{B9634497-9A42-2C8F-3FF6-DF8AB701E48B}"/>
              </a:ext>
            </a:extLst>
          </p:cNvPr>
          <p:cNvSpPr/>
          <p:nvPr/>
        </p:nvSpPr>
        <p:spPr>
          <a:xfrm>
            <a:off x="3911886" y="1717801"/>
            <a:ext cx="3051575" cy="54735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Target</a:t>
            </a:r>
            <a:endParaRPr lang="en-US" b="1">
              <a:solidFill>
                <a:schemeClr val="bg1"/>
              </a:solidFill>
            </a:endParaRPr>
          </a:p>
        </p:txBody>
      </p:sp>
      <p:sp>
        <p:nvSpPr>
          <p:cNvPr id="18" name="Rounded Rectangle 17">
            <a:extLst>
              <a:ext uri="{FF2B5EF4-FFF2-40B4-BE49-F238E27FC236}">
                <a16:creationId xmlns:a16="http://schemas.microsoft.com/office/drawing/2014/main" id="{48047DEB-10DC-B1D5-32C9-CB21A4B5B233}"/>
              </a:ext>
            </a:extLst>
          </p:cNvPr>
          <p:cNvSpPr/>
          <p:nvPr/>
        </p:nvSpPr>
        <p:spPr>
          <a:xfrm>
            <a:off x="7217137" y="1717801"/>
            <a:ext cx="3051575" cy="54735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Timeline</a:t>
            </a:r>
            <a:endParaRPr lang="en-US" b="1">
              <a:solidFill>
                <a:schemeClr val="bg1"/>
              </a:solidFill>
            </a:endParaRPr>
          </a:p>
        </p:txBody>
      </p:sp>
    </p:spTree>
    <p:extLst>
      <p:ext uri="{BB962C8B-B14F-4D97-AF65-F5344CB8AC3E}">
        <p14:creationId xmlns:p14="http://schemas.microsoft.com/office/powerpoint/2010/main" val="333999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9C988-AEA8-B111-775D-B37986374A81}"/>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4ADA7CC8-3039-4DD6-0FD6-2EBD10901FCF}"/>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F2F71A54-B31F-C3A4-A433-C042B8DC6971}"/>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4C9C1B2A-7A9E-79C9-4868-9F3171A7E14E}"/>
              </a:ext>
            </a:extLst>
          </p:cNvPr>
          <p:cNvSpPr txBox="1"/>
          <p:nvPr/>
        </p:nvSpPr>
        <p:spPr>
          <a:xfrm>
            <a:off x="186182" y="14451"/>
            <a:ext cx="6181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KPIs &amp; Success Metrics - Template</a:t>
            </a:r>
          </a:p>
        </p:txBody>
      </p:sp>
      <p:sp>
        <p:nvSpPr>
          <p:cNvPr id="15" name="Rounded Rectangle 14">
            <a:extLst>
              <a:ext uri="{FF2B5EF4-FFF2-40B4-BE49-F238E27FC236}">
                <a16:creationId xmlns:a16="http://schemas.microsoft.com/office/drawing/2014/main" id="{E11EF3B3-ADE4-FF35-C0FE-D884CADEF07F}"/>
              </a:ext>
            </a:extLst>
          </p:cNvPr>
          <p:cNvSpPr/>
          <p:nvPr/>
        </p:nvSpPr>
        <p:spPr>
          <a:xfrm>
            <a:off x="1462997" y="2370874"/>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b="1">
                <a:solidFill>
                  <a:schemeClr val="bg1"/>
                </a:solidFill>
                <a:ea typeface="+mn-lt"/>
                <a:cs typeface="+mn-lt"/>
              </a:rPr>
              <a:t>Average response time</a:t>
            </a:r>
          </a:p>
        </p:txBody>
      </p:sp>
      <p:sp>
        <p:nvSpPr>
          <p:cNvPr id="16" name="Rounded Rectangle 15">
            <a:extLst>
              <a:ext uri="{FF2B5EF4-FFF2-40B4-BE49-F238E27FC236}">
                <a16:creationId xmlns:a16="http://schemas.microsoft.com/office/drawing/2014/main" id="{97EAABCF-C183-3F02-ECED-02C0D9E06977}"/>
              </a:ext>
            </a:extLst>
          </p:cNvPr>
          <p:cNvSpPr/>
          <p:nvPr/>
        </p:nvSpPr>
        <p:spPr>
          <a:xfrm>
            <a:off x="1462997" y="3360385"/>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b="1">
                <a:solidFill>
                  <a:schemeClr val="bg1"/>
                </a:solidFill>
                <a:ea typeface="+mn-lt"/>
                <a:cs typeface="+mn-lt"/>
              </a:rPr>
              <a:t>First Contact Resolution (FCR)</a:t>
            </a:r>
          </a:p>
        </p:txBody>
      </p:sp>
      <p:sp>
        <p:nvSpPr>
          <p:cNvPr id="19" name="Rounded Rectangle 18">
            <a:extLst>
              <a:ext uri="{FF2B5EF4-FFF2-40B4-BE49-F238E27FC236}">
                <a16:creationId xmlns:a16="http://schemas.microsoft.com/office/drawing/2014/main" id="{F82CAB2D-50F3-83C7-D207-5A0E91174694}"/>
              </a:ext>
            </a:extLst>
          </p:cNvPr>
          <p:cNvSpPr/>
          <p:nvPr/>
        </p:nvSpPr>
        <p:spPr>
          <a:xfrm>
            <a:off x="1462997" y="4349895"/>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b="1">
                <a:solidFill>
                  <a:schemeClr val="bg1"/>
                </a:solidFill>
                <a:ea typeface="+mn-lt"/>
                <a:cs typeface="+mn-lt"/>
              </a:rPr>
              <a:t>CSAT</a:t>
            </a:r>
          </a:p>
        </p:txBody>
      </p:sp>
      <p:sp>
        <p:nvSpPr>
          <p:cNvPr id="21" name="Rounded Rectangle 20">
            <a:extLst>
              <a:ext uri="{FF2B5EF4-FFF2-40B4-BE49-F238E27FC236}">
                <a16:creationId xmlns:a16="http://schemas.microsoft.com/office/drawing/2014/main" id="{A44403EF-7C66-8760-FF4C-63AE0486522E}"/>
              </a:ext>
            </a:extLst>
          </p:cNvPr>
          <p:cNvSpPr/>
          <p:nvPr/>
        </p:nvSpPr>
        <p:spPr>
          <a:xfrm>
            <a:off x="3911887" y="2370872"/>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2" name="Rounded Rectangle 21">
            <a:extLst>
              <a:ext uri="{FF2B5EF4-FFF2-40B4-BE49-F238E27FC236}">
                <a16:creationId xmlns:a16="http://schemas.microsoft.com/office/drawing/2014/main" id="{BFE71F78-2B52-B97E-D62E-D38B156D305D}"/>
              </a:ext>
            </a:extLst>
          </p:cNvPr>
          <p:cNvSpPr/>
          <p:nvPr/>
        </p:nvSpPr>
        <p:spPr>
          <a:xfrm>
            <a:off x="3911887" y="3360380"/>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3" name="Rounded Rectangle 22">
            <a:extLst>
              <a:ext uri="{FF2B5EF4-FFF2-40B4-BE49-F238E27FC236}">
                <a16:creationId xmlns:a16="http://schemas.microsoft.com/office/drawing/2014/main" id="{8F12D084-2554-D67A-CAA9-D18B269215CD}"/>
              </a:ext>
            </a:extLst>
          </p:cNvPr>
          <p:cNvSpPr/>
          <p:nvPr/>
        </p:nvSpPr>
        <p:spPr>
          <a:xfrm>
            <a:off x="3911887" y="4349895"/>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4" name="Rounded Rectangle 23">
            <a:extLst>
              <a:ext uri="{FF2B5EF4-FFF2-40B4-BE49-F238E27FC236}">
                <a16:creationId xmlns:a16="http://schemas.microsoft.com/office/drawing/2014/main" id="{043F1D50-0040-8B39-68BB-70185CC5E08E}"/>
              </a:ext>
            </a:extLst>
          </p:cNvPr>
          <p:cNvSpPr/>
          <p:nvPr/>
        </p:nvSpPr>
        <p:spPr>
          <a:xfrm>
            <a:off x="7217137" y="2370872"/>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5" name="Rounded Rectangle 24">
            <a:extLst>
              <a:ext uri="{FF2B5EF4-FFF2-40B4-BE49-F238E27FC236}">
                <a16:creationId xmlns:a16="http://schemas.microsoft.com/office/drawing/2014/main" id="{4225F387-9E52-BFDF-946A-6FFC323C32CC}"/>
              </a:ext>
            </a:extLst>
          </p:cNvPr>
          <p:cNvSpPr/>
          <p:nvPr/>
        </p:nvSpPr>
        <p:spPr>
          <a:xfrm>
            <a:off x="7217137" y="3360380"/>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6" name="Rounded Rectangle 25">
            <a:extLst>
              <a:ext uri="{FF2B5EF4-FFF2-40B4-BE49-F238E27FC236}">
                <a16:creationId xmlns:a16="http://schemas.microsoft.com/office/drawing/2014/main" id="{21F67E83-6445-C6F3-3787-CA1DD709043A}"/>
              </a:ext>
            </a:extLst>
          </p:cNvPr>
          <p:cNvSpPr/>
          <p:nvPr/>
        </p:nvSpPr>
        <p:spPr>
          <a:xfrm>
            <a:off x="7217137" y="4349895"/>
            <a:ext cx="3051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7" name="Rounded Rectangle 26">
            <a:extLst>
              <a:ext uri="{FF2B5EF4-FFF2-40B4-BE49-F238E27FC236}">
                <a16:creationId xmlns:a16="http://schemas.microsoft.com/office/drawing/2014/main" id="{65D6BE62-8054-C40A-E371-B3544057FC83}"/>
              </a:ext>
            </a:extLst>
          </p:cNvPr>
          <p:cNvSpPr/>
          <p:nvPr/>
        </p:nvSpPr>
        <p:spPr>
          <a:xfrm>
            <a:off x="3911886" y="1717801"/>
            <a:ext cx="3051575" cy="54735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Target</a:t>
            </a:r>
            <a:endParaRPr lang="en-US" b="1">
              <a:solidFill>
                <a:schemeClr val="bg1"/>
              </a:solidFill>
            </a:endParaRPr>
          </a:p>
        </p:txBody>
      </p:sp>
      <p:sp>
        <p:nvSpPr>
          <p:cNvPr id="28" name="Rounded Rectangle 27">
            <a:extLst>
              <a:ext uri="{FF2B5EF4-FFF2-40B4-BE49-F238E27FC236}">
                <a16:creationId xmlns:a16="http://schemas.microsoft.com/office/drawing/2014/main" id="{AA511B97-B9C2-178C-71AA-AD5AE07FE22C}"/>
              </a:ext>
            </a:extLst>
          </p:cNvPr>
          <p:cNvSpPr/>
          <p:nvPr/>
        </p:nvSpPr>
        <p:spPr>
          <a:xfrm>
            <a:off x="7217137" y="1717801"/>
            <a:ext cx="3051575" cy="54735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Timeline</a:t>
            </a:r>
            <a:endParaRPr lang="en-US" b="1">
              <a:solidFill>
                <a:schemeClr val="bg1"/>
              </a:solidFill>
            </a:endParaRPr>
          </a:p>
        </p:txBody>
      </p:sp>
    </p:spTree>
    <p:extLst>
      <p:ext uri="{BB962C8B-B14F-4D97-AF65-F5344CB8AC3E}">
        <p14:creationId xmlns:p14="http://schemas.microsoft.com/office/powerpoint/2010/main" val="282488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11B61-6A44-AAC0-77BF-FCC02ECCD3BD}"/>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47E5653B-E7D5-9F84-5C62-9B1A53856A5D}"/>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AE9459D0-A166-ED34-3A5A-17016F49F8F4}"/>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01B66BB5-B12F-554B-5540-16B8CF83A844}"/>
              </a:ext>
            </a:extLst>
          </p:cNvPr>
          <p:cNvSpPr txBox="1"/>
          <p:nvPr/>
        </p:nvSpPr>
        <p:spPr>
          <a:xfrm>
            <a:off x="186182" y="26451"/>
            <a:ext cx="4897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Executive Summary - Guidelines</a:t>
            </a:r>
          </a:p>
        </p:txBody>
      </p:sp>
      <p:sp>
        <p:nvSpPr>
          <p:cNvPr id="3" name="Rounded Rectangle 2">
            <a:extLst>
              <a:ext uri="{FF2B5EF4-FFF2-40B4-BE49-F238E27FC236}">
                <a16:creationId xmlns:a16="http://schemas.microsoft.com/office/drawing/2014/main" id="{800B687B-2C10-18E1-44A7-F6E126B0A444}"/>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370CDEFA-9E89-E7F4-D998-35A30DC40021}"/>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Provide a high-level overview of the agent use case.</a:t>
            </a:r>
            <a:endParaRPr lang="en-US">
              <a:solidFill>
                <a:schemeClr val="tx1"/>
              </a:solidFill>
            </a:endParaRPr>
          </a:p>
        </p:txBody>
      </p:sp>
      <p:sp>
        <p:nvSpPr>
          <p:cNvPr id="7" name="Rounded Rectangle 6">
            <a:extLst>
              <a:ext uri="{FF2B5EF4-FFF2-40B4-BE49-F238E27FC236}">
                <a16:creationId xmlns:a16="http://schemas.microsoft.com/office/drawing/2014/main" id="{AA97624F-9A64-3D75-C0C1-A29E1D85AF20}"/>
              </a:ext>
            </a:extLst>
          </p:cNvPr>
          <p:cNvSpPr/>
          <p:nvPr/>
        </p:nvSpPr>
        <p:spPr>
          <a:xfrm>
            <a:off x="186182" y="4980215"/>
            <a:ext cx="3569389"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Keep it 1 page max. </a:t>
            </a:r>
          </a:p>
        </p:txBody>
      </p:sp>
      <p:sp>
        <p:nvSpPr>
          <p:cNvPr id="10" name="Rounded Rectangle 9">
            <a:extLst>
              <a:ext uri="{FF2B5EF4-FFF2-40B4-BE49-F238E27FC236}">
                <a16:creationId xmlns:a16="http://schemas.microsoft.com/office/drawing/2014/main" id="{50D39B23-8110-F859-0C47-A026E8C30889}"/>
              </a:ext>
            </a:extLst>
          </p:cNvPr>
          <p:cNvSpPr/>
          <p:nvPr/>
        </p:nvSpPr>
        <p:spPr>
          <a:xfrm>
            <a:off x="4311305" y="4980214"/>
            <a:ext cx="3569389"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Cover “Why this agent? Why now?”</a:t>
            </a:r>
            <a:endParaRPr lang="en-US">
              <a:solidFill>
                <a:schemeClr val="tx1"/>
              </a:solidFill>
            </a:endParaRPr>
          </a:p>
        </p:txBody>
      </p:sp>
      <p:sp>
        <p:nvSpPr>
          <p:cNvPr id="11" name="Rounded Rectangle 10">
            <a:extLst>
              <a:ext uri="{FF2B5EF4-FFF2-40B4-BE49-F238E27FC236}">
                <a16:creationId xmlns:a16="http://schemas.microsoft.com/office/drawing/2014/main" id="{6F37703A-A345-3C60-0AF1-578E354EE349}"/>
              </a:ext>
            </a:extLst>
          </p:cNvPr>
          <p:cNvSpPr/>
          <p:nvPr/>
        </p:nvSpPr>
        <p:spPr>
          <a:xfrm>
            <a:off x="8436429" y="4980213"/>
            <a:ext cx="3569389"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Include strategic fit and intended outcomes.</a:t>
            </a:r>
            <a:endParaRPr lang="en-US">
              <a:solidFill>
                <a:schemeClr val="tx1"/>
              </a:solidFill>
            </a:endParaRPr>
          </a:p>
        </p:txBody>
      </p:sp>
      <p:sp>
        <p:nvSpPr>
          <p:cNvPr id="12" name="Oval 11">
            <a:extLst>
              <a:ext uri="{FF2B5EF4-FFF2-40B4-BE49-F238E27FC236}">
                <a16:creationId xmlns:a16="http://schemas.microsoft.com/office/drawing/2014/main" id="{D821DB63-A38E-55DA-8084-5CF3E1AE8E90}"/>
              </a:ext>
            </a:extLst>
          </p:cNvPr>
          <p:cNvSpPr/>
          <p:nvPr/>
        </p:nvSpPr>
        <p:spPr>
          <a:xfrm>
            <a:off x="1250876" y="311177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1B96C521-4B22-0E18-B81B-3289FA76A22D}"/>
              </a:ext>
            </a:extLst>
          </p:cNvPr>
          <p:cNvSpPr/>
          <p:nvPr/>
        </p:nvSpPr>
        <p:spPr>
          <a:xfrm>
            <a:off x="5375999" y="311177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6583A6E8-5D1F-5C5F-82EC-5503F33A3D09}"/>
              </a:ext>
            </a:extLst>
          </p:cNvPr>
          <p:cNvSpPr/>
          <p:nvPr/>
        </p:nvSpPr>
        <p:spPr>
          <a:xfrm>
            <a:off x="9501124" y="3111772"/>
            <a:ext cx="1440000" cy="1440000"/>
          </a:xfrm>
          <a:prstGeom prst="ellipse">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CB6025EA-C116-E4FE-75F6-1230B5FBE6D3}"/>
              </a:ext>
            </a:extLst>
          </p:cNvPr>
          <p:cNvSpPr/>
          <p:nvPr/>
        </p:nvSpPr>
        <p:spPr>
          <a:xfrm>
            <a:off x="186182" y="2057400"/>
            <a:ext cx="11804164" cy="515527"/>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026" name="Picture 2" descr="Target ">
            <a:extLst>
              <a:ext uri="{FF2B5EF4-FFF2-40B4-BE49-F238E27FC236}">
                <a16:creationId xmlns:a16="http://schemas.microsoft.com/office/drawing/2014/main" id="{250B2B08-C771-4907-5BF5-01E54F2AC16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ual book ">
            <a:extLst>
              <a:ext uri="{FF2B5EF4-FFF2-40B4-BE49-F238E27FC236}">
                <a16:creationId xmlns:a16="http://schemas.microsoft.com/office/drawing/2014/main" id="{76313E05-A466-6FA1-30B5-D58451414E6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0B26EDF-C33D-7617-B4D7-7423D7E95AA9}"/>
              </a:ext>
            </a:extLst>
          </p:cNvPr>
          <p:cNvPicPr>
            <a:picLocks noChangeAspect="1"/>
          </p:cNvPicPr>
          <p:nvPr/>
        </p:nvPicPr>
        <p:blipFill>
          <a:blip r:embed="rId5"/>
          <a:stretch>
            <a:fillRect/>
          </a:stretch>
        </p:blipFill>
        <p:spPr>
          <a:xfrm>
            <a:off x="1539076" y="3399972"/>
            <a:ext cx="863600" cy="863600"/>
          </a:xfrm>
          <a:prstGeom prst="rect">
            <a:avLst/>
          </a:prstGeom>
        </p:spPr>
      </p:pic>
      <p:pic>
        <p:nvPicPr>
          <p:cNvPr id="17" name="Picture 16">
            <a:extLst>
              <a:ext uri="{FF2B5EF4-FFF2-40B4-BE49-F238E27FC236}">
                <a16:creationId xmlns:a16="http://schemas.microsoft.com/office/drawing/2014/main" id="{4CB6B0AA-3A32-6D22-B75A-E37FB864DF1D}"/>
              </a:ext>
            </a:extLst>
          </p:cNvPr>
          <p:cNvPicPr>
            <a:picLocks noChangeAspect="1"/>
          </p:cNvPicPr>
          <p:nvPr/>
        </p:nvPicPr>
        <p:blipFill>
          <a:blip r:embed="rId6"/>
          <a:stretch>
            <a:fillRect/>
          </a:stretch>
        </p:blipFill>
        <p:spPr>
          <a:xfrm>
            <a:off x="5638799" y="3374572"/>
            <a:ext cx="914400" cy="914400"/>
          </a:xfrm>
          <a:prstGeom prst="rect">
            <a:avLst/>
          </a:prstGeom>
        </p:spPr>
      </p:pic>
      <p:pic>
        <p:nvPicPr>
          <p:cNvPr id="19" name="Picture 18">
            <a:extLst>
              <a:ext uri="{FF2B5EF4-FFF2-40B4-BE49-F238E27FC236}">
                <a16:creationId xmlns:a16="http://schemas.microsoft.com/office/drawing/2014/main" id="{97353CF1-8D8D-2B7F-509D-4CF6C22FE3F7}"/>
              </a:ext>
            </a:extLst>
          </p:cNvPr>
          <p:cNvPicPr>
            <a:picLocks noChangeAspect="1"/>
          </p:cNvPicPr>
          <p:nvPr/>
        </p:nvPicPr>
        <p:blipFill>
          <a:blip r:embed="rId7"/>
          <a:stretch>
            <a:fillRect/>
          </a:stretch>
        </p:blipFill>
        <p:spPr>
          <a:xfrm>
            <a:off x="9789323" y="3399972"/>
            <a:ext cx="863600" cy="863600"/>
          </a:xfrm>
          <a:prstGeom prst="rect">
            <a:avLst/>
          </a:prstGeom>
        </p:spPr>
      </p:pic>
    </p:spTree>
    <p:extLst>
      <p:ext uri="{BB962C8B-B14F-4D97-AF65-F5344CB8AC3E}">
        <p14:creationId xmlns:p14="http://schemas.microsoft.com/office/powerpoint/2010/main" val="119006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FA14F-AC23-F5BF-9FF0-23366E3EFB28}"/>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00997DDF-6079-3872-B701-1B43D2A22739}"/>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9DB2A0C9-98BB-3DDD-38D7-6A5E2968A8A1}"/>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F9F70984-DF47-D6E9-D705-E9268FE77F31}"/>
              </a:ext>
            </a:extLst>
          </p:cNvPr>
          <p:cNvSpPr txBox="1"/>
          <p:nvPr/>
        </p:nvSpPr>
        <p:spPr>
          <a:xfrm>
            <a:off x="186182" y="26451"/>
            <a:ext cx="51552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Roadmap &amp; Phasing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40692BAF-0999-D161-9892-62C438283E69}"/>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700442A2-302B-9686-6A6E-3058DDFE6348}"/>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Show implementation plan. </a:t>
            </a:r>
          </a:p>
        </p:txBody>
      </p:sp>
      <p:sp>
        <p:nvSpPr>
          <p:cNvPr id="7" name="Rounded Rectangle 6">
            <a:extLst>
              <a:ext uri="{FF2B5EF4-FFF2-40B4-BE49-F238E27FC236}">
                <a16:creationId xmlns:a16="http://schemas.microsoft.com/office/drawing/2014/main" id="{3AE83CE3-A361-A1BB-A9F2-BDBDF8AE2C4E}"/>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Break down into Pilot → Scale → Enterprise Rollout. </a:t>
            </a:r>
          </a:p>
        </p:txBody>
      </p:sp>
      <p:sp>
        <p:nvSpPr>
          <p:cNvPr id="8" name="Rounded Rectangle 7">
            <a:extLst>
              <a:ext uri="{FF2B5EF4-FFF2-40B4-BE49-F238E27FC236}">
                <a16:creationId xmlns:a16="http://schemas.microsoft.com/office/drawing/2014/main" id="{20D43723-AF28-38B7-E078-2CF3870B42B5}"/>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Assign timelines, owners, and dependencies. </a:t>
            </a:r>
          </a:p>
        </p:txBody>
      </p:sp>
      <p:sp>
        <p:nvSpPr>
          <p:cNvPr id="10" name="Rounded Rectangle 9">
            <a:extLst>
              <a:ext uri="{FF2B5EF4-FFF2-40B4-BE49-F238E27FC236}">
                <a16:creationId xmlns:a16="http://schemas.microsoft.com/office/drawing/2014/main" id="{95523213-6C10-70DE-7669-8EA8F5198E7F}"/>
              </a:ext>
            </a:extLst>
          </p:cNvPr>
          <p:cNvSpPr/>
          <p:nvPr/>
        </p:nvSpPr>
        <p:spPr>
          <a:xfrm>
            <a:off x="2257803" y="310678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a:extLst>
              <a:ext uri="{FF2B5EF4-FFF2-40B4-BE49-F238E27FC236}">
                <a16:creationId xmlns:a16="http://schemas.microsoft.com/office/drawing/2014/main" id="{FFD9C7DF-37BD-43E4-86DC-38CF86514319}"/>
              </a:ext>
            </a:extLst>
          </p:cNvPr>
          <p:cNvSpPr/>
          <p:nvPr/>
        </p:nvSpPr>
        <p:spPr>
          <a:xfrm>
            <a:off x="8494197" y="311177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4D139602-C582-4BBC-3CD1-98BA2B92D6A0}"/>
              </a:ext>
            </a:extLst>
          </p:cNvPr>
          <p:cNvSpPr/>
          <p:nvPr/>
        </p:nvSpPr>
        <p:spPr>
          <a:xfrm>
            <a:off x="186182" y="2057400"/>
            <a:ext cx="11804164" cy="5159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89C67291-C1B6-D1BF-02EF-B6233F826FC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8F2A960D-2AE6-F389-98BA-F8A08B6D205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5DDFA93-7629-F830-48B6-052620CBCCD9}"/>
              </a:ext>
            </a:extLst>
          </p:cNvPr>
          <p:cNvPicPr>
            <a:picLocks noChangeAspect="1"/>
          </p:cNvPicPr>
          <p:nvPr/>
        </p:nvPicPr>
        <p:blipFill>
          <a:blip r:embed="rId5"/>
          <a:stretch>
            <a:fillRect/>
          </a:stretch>
        </p:blipFill>
        <p:spPr>
          <a:xfrm>
            <a:off x="2571403" y="3442699"/>
            <a:ext cx="812800" cy="812800"/>
          </a:xfrm>
          <a:prstGeom prst="rect">
            <a:avLst/>
          </a:prstGeom>
        </p:spPr>
      </p:pic>
      <p:pic>
        <p:nvPicPr>
          <p:cNvPr id="19" name="Picture 18">
            <a:extLst>
              <a:ext uri="{FF2B5EF4-FFF2-40B4-BE49-F238E27FC236}">
                <a16:creationId xmlns:a16="http://schemas.microsoft.com/office/drawing/2014/main" id="{FC80F3DC-8DF0-13A2-3585-40F3840BD217}"/>
              </a:ext>
            </a:extLst>
          </p:cNvPr>
          <p:cNvPicPr>
            <a:picLocks noChangeAspect="1"/>
          </p:cNvPicPr>
          <p:nvPr/>
        </p:nvPicPr>
        <p:blipFill>
          <a:blip r:embed="rId6"/>
          <a:stretch>
            <a:fillRect/>
          </a:stretch>
        </p:blipFill>
        <p:spPr>
          <a:xfrm>
            <a:off x="8678009" y="3307831"/>
            <a:ext cx="1072376" cy="1072376"/>
          </a:xfrm>
          <a:prstGeom prst="rect">
            <a:avLst/>
          </a:prstGeom>
        </p:spPr>
      </p:pic>
    </p:spTree>
    <p:extLst>
      <p:ext uri="{BB962C8B-B14F-4D97-AF65-F5344CB8AC3E}">
        <p14:creationId xmlns:p14="http://schemas.microsoft.com/office/powerpoint/2010/main" val="12930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53F5-E4B0-2E53-EEC0-5E98EBF651C2}"/>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220E0A4B-F2CD-558F-32F7-6FDB7DDD0FB4}"/>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BC03D840-5D77-23C1-9385-F84CA5CC88D9}"/>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2689C67D-0725-2D51-8AF4-85252300B4DB}"/>
              </a:ext>
            </a:extLst>
          </p:cNvPr>
          <p:cNvSpPr txBox="1"/>
          <p:nvPr/>
        </p:nvSpPr>
        <p:spPr>
          <a:xfrm>
            <a:off x="186182" y="14451"/>
            <a:ext cx="6841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Roadmap &amp; Phasing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22C262D3-6BF9-A1A6-94BB-D7F2A997C0CA}"/>
              </a:ext>
            </a:extLst>
          </p:cNvPr>
          <p:cNvSpPr/>
          <p:nvPr/>
        </p:nvSpPr>
        <p:spPr>
          <a:xfrm>
            <a:off x="186182" y="1615857"/>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Phase 1 (Pilot)</a:t>
            </a:r>
            <a:endParaRPr lang="en-US" b="1">
              <a:solidFill>
                <a:schemeClr val="bg1"/>
              </a:solidFill>
            </a:endParaRPr>
          </a:p>
        </p:txBody>
      </p:sp>
      <p:sp>
        <p:nvSpPr>
          <p:cNvPr id="6" name="Rounded Rectangle 5">
            <a:extLst>
              <a:ext uri="{FF2B5EF4-FFF2-40B4-BE49-F238E27FC236}">
                <a16:creationId xmlns:a16="http://schemas.microsoft.com/office/drawing/2014/main" id="{256E8B0F-2677-E600-5121-C233AD309245}"/>
              </a:ext>
            </a:extLst>
          </p:cNvPr>
          <p:cNvSpPr/>
          <p:nvPr/>
        </p:nvSpPr>
        <p:spPr>
          <a:xfrm>
            <a:off x="2459772" y="1615856"/>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600">
                <a:solidFill>
                  <a:schemeClr val="tx1"/>
                </a:solidFill>
                <a:ea typeface="+mn-lt"/>
                <a:cs typeface="+mn-lt"/>
              </a:rPr>
              <a:t>Deploy on one product line; handle FAQs &amp; ticket triaging for chat support.</a:t>
            </a:r>
            <a:endParaRPr lang="en-US" sz="1600">
              <a:solidFill>
                <a:schemeClr val="tx1"/>
              </a:solidFill>
            </a:endParaRPr>
          </a:p>
          <a:p>
            <a:endParaRPr lang="en-US" sz="1600"/>
          </a:p>
        </p:txBody>
      </p:sp>
      <p:sp>
        <p:nvSpPr>
          <p:cNvPr id="7" name="Rounded Rectangle 6">
            <a:extLst>
              <a:ext uri="{FF2B5EF4-FFF2-40B4-BE49-F238E27FC236}">
                <a16:creationId xmlns:a16="http://schemas.microsoft.com/office/drawing/2014/main" id="{43CCF9F7-C317-E96C-D312-D5220AD263A9}"/>
              </a:ext>
            </a:extLst>
          </p:cNvPr>
          <p:cNvSpPr/>
          <p:nvPr/>
        </p:nvSpPr>
        <p:spPr>
          <a:xfrm>
            <a:off x="186182" y="2605368"/>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Phase 2 (Scale)</a:t>
            </a:r>
            <a:endParaRPr lang="en-US" b="1">
              <a:solidFill>
                <a:schemeClr val="bg1"/>
              </a:solidFill>
            </a:endParaRPr>
          </a:p>
        </p:txBody>
      </p:sp>
      <p:sp>
        <p:nvSpPr>
          <p:cNvPr id="10" name="Rounded Rectangle 9">
            <a:extLst>
              <a:ext uri="{FF2B5EF4-FFF2-40B4-BE49-F238E27FC236}">
                <a16:creationId xmlns:a16="http://schemas.microsoft.com/office/drawing/2014/main" id="{714FCD10-28F4-4999-CB9A-DE39AE64B427}"/>
              </a:ext>
            </a:extLst>
          </p:cNvPr>
          <p:cNvSpPr/>
          <p:nvPr/>
        </p:nvSpPr>
        <p:spPr>
          <a:xfrm>
            <a:off x="186182" y="3594878"/>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Phase 3 (Enterprise Rollout)</a:t>
            </a:r>
            <a:endParaRPr lang="en-US" b="1">
              <a:solidFill>
                <a:schemeClr val="bg1"/>
              </a:solidFill>
            </a:endParaRPr>
          </a:p>
        </p:txBody>
      </p:sp>
      <p:sp>
        <p:nvSpPr>
          <p:cNvPr id="12" name="Rounded Rectangle 11">
            <a:extLst>
              <a:ext uri="{FF2B5EF4-FFF2-40B4-BE49-F238E27FC236}">
                <a16:creationId xmlns:a16="http://schemas.microsoft.com/office/drawing/2014/main" id="{E1C09554-A19B-B243-2B94-97921A1CEF5D}"/>
              </a:ext>
            </a:extLst>
          </p:cNvPr>
          <p:cNvSpPr/>
          <p:nvPr/>
        </p:nvSpPr>
        <p:spPr>
          <a:xfrm>
            <a:off x="186182" y="4597510"/>
            <a:ext cx="3301199" cy="1178816"/>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Dependencies </a:t>
            </a:r>
            <a:endParaRPr lang="en-US" b="1">
              <a:solidFill>
                <a:schemeClr val="bg1"/>
              </a:solidFill>
            </a:endParaRPr>
          </a:p>
        </p:txBody>
      </p:sp>
      <p:sp>
        <p:nvSpPr>
          <p:cNvPr id="13" name="Rounded Rectangle 12">
            <a:extLst>
              <a:ext uri="{FF2B5EF4-FFF2-40B4-BE49-F238E27FC236}">
                <a16:creationId xmlns:a16="http://schemas.microsoft.com/office/drawing/2014/main" id="{E60C8D53-2E26-74E6-EAED-231BD6DD6ED7}"/>
              </a:ext>
            </a:extLst>
          </p:cNvPr>
          <p:cNvSpPr/>
          <p:nvPr/>
        </p:nvSpPr>
        <p:spPr>
          <a:xfrm>
            <a:off x="3672038" y="4597510"/>
            <a:ext cx="8333779" cy="1178816"/>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Data access &amp; labeling, CRM API integration, user training, LLM licensing, governance approvals.</a:t>
            </a:r>
            <a:endParaRPr lang="en-US">
              <a:solidFill>
                <a:schemeClr val="tx1"/>
              </a:solidFill>
            </a:endParaRPr>
          </a:p>
        </p:txBody>
      </p:sp>
      <p:sp>
        <p:nvSpPr>
          <p:cNvPr id="16" name="Rounded Rectangle 15">
            <a:extLst>
              <a:ext uri="{FF2B5EF4-FFF2-40B4-BE49-F238E27FC236}">
                <a16:creationId xmlns:a16="http://schemas.microsoft.com/office/drawing/2014/main" id="{326805FA-2AF0-FEDC-D18A-E7570F90AFEF}"/>
              </a:ext>
            </a:extLst>
          </p:cNvPr>
          <p:cNvSpPr/>
          <p:nvPr/>
        </p:nvSpPr>
        <p:spPr>
          <a:xfrm>
            <a:off x="5691603" y="1615855"/>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Months 1–3</a:t>
            </a:r>
            <a:endParaRPr lang="en-US"/>
          </a:p>
        </p:txBody>
      </p:sp>
      <p:sp>
        <p:nvSpPr>
          <p:cNvPr id="17" name="Rounded Rectangle 16">
            <a:extLst>
              <a:ext uri="{FF2B5EF4-FFF2-40B4-BE49-F238E27FC236}">
                <a16:creationId xmlns:a16="http://schemas.microsoft.com/office/drawing/2014/main" id="{476BEFF5-9156-B69E-B604-C7FE427876E6}"/>
              </a:ext>
            </a:extLst>
          </p:cNvPr>
          <p:cNvSpPr/>
          <p:nvPr/>
        </p:nvSpPr>
        <p:spPr>
          <a:xfrm>
            <a:off x="8923434" y="1615854"/>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a typeface="+mn-lt"/>
              <a:cs typeface="+mn-lt"/>
            </a:endParaRPr>
          </a:p>
          <a:p>
            <a:pPr algn="ctr"/>
            <a:r>
              <a:rPr lang="en-US">
                <a:solidFill>
                  <a:schemeClr val="tx1"/>
                </a:solidFill>
                <a:ea typeface="+mn-lt"/>
                <a:cs typeface="+mn-lt"/>
              </a:rPr>
              <a:t>CX Operations Lead</a:t>
            </a:r>
            <a:endParaRPr lang="en-US">
              <a:solidFill>
                <a:schemeClr val="tx1"/>
              </a:solidFill>
            </a:endParaRPr>
          </a:p>
          <a:p>
            <a:pPr algn="ctr"/>
            <a:endParaRPr lang="en-US"/>
          </a:p>
        </p:txBody>
      </p:sp>
      <p:sp>
        <p:nvSpPr>
          <p:cNvPr id="18" name="Rounded Rectangle 17">
            <a:extLst>
              <a:ext uri="{FF2B5EF4-FFF2-40B4-BE49-F238E27FC236}">
                <a16:creationId xmlns:a16="http://schemas.microsoft.com/office/drawing/2014/main" id="{F35B1B27-2366-3703-C0B8-07770599E1D9}"/>
              </a:ext>
            </a:extLst>
          </p:cNvPr>
          <p:cNvSpPr/>
          <p:nvPr/>
        </p:nvSpPr>
        <p:spPr>
          <a:xfrm>
            <a:off x="2459772" y="2605364"/>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600">
                <a:solidFill>
                  <a:schemeClr val="tx1"/>
                </a:solidFill>
                <a:ea typeface="+mn-lt"/>
                <a:cs typeface="+mn-lt"/>
              </a:rPr>
              <a:t>Expand to all Tier-1 channels (email, chat, voice); integrate dashboard and feedback loop.</a:t>
            </a:r>
            <a:endParaRPr lang="en-US" sz="1600">
              <a:solidFill>
                <a:schemeClr val="tx1"/>
              </a:solidFill>
            </a:endParaRPr>
          </a:p>
          <a:p>
            <a:endParaRPr lang="en-US" sz="1600"/>
          </a:p>
        </p:txBody>
      </p:sp>
      <p:sp>
        <p:nvSpPr>
          <p:cNvPr id="19" name="Rounded Rectangle 18">
            <a:extLst>
              <a:ext uri="{FF2B5EF4-FFF2-40B4-BE49-F238E27FC236}">
                <a16:creationId xmlns:a16="http://schemas.microsoft.com/office/drawing/2014/main" id="{360D1C0E-B322-D2D5-70B6-B84772F11FED}"/>
              </a:ext>
            </a:extLst>
          </p:cNvPr>
          <p:cNvSpPr/>
          <p:nvPr/>
        </p:nvSpPr>
        <p:spPr>
          <a:xfrm>
            <a:off x="5691603" y="2605363"/>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a typeface="+mn-lt"/>
              <a:cs typeface="+mn-lt"/>
            </a:endParaRPr>
          </a:p>
          <a:p>
            <a:pPr algn="ctr"/>
            <a:r>
              <a:rPr lang="en-US">
                <a:solidFill>
                  <a:schemeClr val="tx1"/>
                </a:solidFill>
                <a:ea typeface="+mn-lt"/>
                <a:cs typeface="+mn-lt"/>
              </a:rPr>
              <a:t>Months 4–6</a:t>
            </a:r>
            <a:endParaRPr lang="en-US"/>
          </a:p>
          <a:p>
            <a:pPr algn="ctr"/>
            <a:endParaRPr lang="en-US"/>
          </a:p>
        </p:txBody>
      </p:sp>
      <p:sp>
        <p:nvSpPr>
          <p:cNvPr id="20" name="Rounded Rectangle 19">
            <a:extLst>
              <a:ext uri="{FF2B5EF4-FFF2-40B4-BE49-F238E27FC236}">
                <a16:creationId xmlns:a16="http://schemas.microsoft.com/office/drawing/2014/main" id="{4B369EAB-F00E-2BD4-7E0F-D5FBB659EFCE}"/>
              </a:ext>
            </a:extLst>
          </p:cNvPr>
          <p:cNvSpPr/>
          <p:nvPr/>
        </p:nvSpPr>
        <p:spPr>
          <a:xfrm>
            <a:off x="8923434" y="2605362"/>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a typeface="+mn-lt"/>
              <a:cs typeface="+mn-lt"/>
            </a:endParaRPr>
          </a:p>
          <a:p>
            <a:pPr algn="ctr"/>
            <a:r>
              <a:rPr lang="en-US">
                <a:solidFill>
                  <a:schemeClr val="tx1"/>
                </a:solidFill>
                <a:ea typeface="+mn-lt"/>
                <a:cs typeface="+mn-lt"/>
              </a:rPr>
              <a:t>AI Solutions Manager</a:t>
            </a:r>
            <a:endParaRPr lang="en-US">
              <a:solidFill>
                <a:schemeClr val="tx1"/>
              </a:solidFill>
            </a:endParaRPr>
          </a:p>
          <a:p>
            <a:pPr algn="ctr"/>
            <a:endParaRPr lang="en-US"/>
          </a:p>
        </p:txBody>
      </p:sp>
      <p:sp>
        <p:nvSpPr>
          <p:cNvPr id="21" name="Rounded Rectangle 20">
            <a:extLst>
              <a:ext uri="{FF2B5EF4-FFF2-40B4-BE49-F238E27FC236}">
                <a16:creationId xmlns:a16="http://schemas.microsoft.com/office/drawing/2014/main" id="{1E777A87-C11E-A191-FAEE-02ED483FB4E3}"/>
              </a:ext>
            </a:extLst>
          </p:cNvPr>
          <p:cNvSpPr/>
          <p:nvPr/>
        </p:nvSpPr>
        <p:spPr>
          <a:xfrm>
            <a:off x="2459772" y="3594879"/>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600">
                <a:solidFill>
                  <a:schemeClr val="tx1"/>
                </a:solidFill>
                <a:ea typeface="+mn-lt"/>
                <a:cs typeface="+mn-lt"/>
              </a:rPr>
              <a:t>Enterprise-wide integration with CRM, analytics, and multilingual support.</a:t>
            </a:r>
            <a:endParaRPr lang="en-US" sz="1600">
              <a:solidFill>
                <a:schemeClr val="tx1"/>
              </a:solidFill>
            </a:endParaRPr>
          </a:p>
          <a:p>
            <a:endParaRPr lang="en-US" sz="1600"/>
          </a:p>
        </p:txBody>
      </p:sp>
      <p:sp>
        <p:nvSpPr>
          <p:cNvPr id="22" name="Rounded Rectangle 21">
            <a:extLst>
              <a:ext uri="{FF2B5EF4-FFF2-40B4-BE49-F238E27FC236}">
                <a16:creationId xmlns:a16="http://schemas.microsoft.com/office/drawing/2014/main" id="{C77ED744-17BC-9991-C060-31279F9ADB4B}"/>
              </a:ext>
            </a:extLst>
          </p:cNvPr>
          <p:cNvSpPr/>
          <p:nvPr/>
        </p:nvSpPr>
        <p:spPr>
          <a:xfrm>
            <a:off x="5691603" y="3594878"/>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a typeface="+mn-lt"/>
              <a:cs typeface="+mn-lt"/>
            </a:endParaRPr>
          </a:p>
          <a:p>
            <a:pPr algn="ctr"/>
            <a:r>
              <a:rPr lang="en-US">
                <a:solidFill>
                  <a:schemeClr val="tx1"/>
                </a:solidFill>
                <a:ea typeface="+mn-lt"/>
                <a:cs typeface="+mn-lt"/>
              </a:rPr>
              <a:t>Months 7–12</a:t>
            </a:r>
            <a:endParaRPr lang="en-US"/>
          </a:p>
          <a:p>
            <a:pPr algn="ctr"/>
            <a:endParaRPr lang="en-US"/>
          </a:p>
        </p:txBody>
      </p:sp>
      <p:sp>
        <p:nvSpPr>
          <p:cNvPr id="23" name="Rounded Rectangle 22">
            <a:extLst>
              <a:ext uri="{FF2B5EF4-FFF2-40B4-BE49-F238E27FC236}">
                <a16:creationId xmlns:a16="http://schemas.microsoft.com/office/drawing/2014/main" id="{6F06B56D-5D4A-66D8-3932-E16D516D4EB5}"/>
              </a:ext>
            </a:extLst>
          </p:cNvPr>
          <p:cNvSpPr/>
          <p:nvPr/>
        </p:nvSpPr>
        <p:spPr>
          <a:xfrm>
            <a:off x="8923434" y="3594877"/>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a typeface="+mn-lt"/>
              <a:cs typeface="+mn-lt"/>
            </a:endParaRPr>
          </a:p>
          <a:p>
            <a:pPr algn="ctr"/>
            <a:r>
              <a:rPr lang="en-US">
                <a:solidFill>
                  <a:schemeClr val="tx1"/>
                </a:solidFill>
                <a:ea typeface="+mn-lt"/>
                <a:cs typeface="+mn-lt"/>
              </a:rPr>
              <a:t>Head of Digital Transformation</a:t>
            </a:r>
            <a:endParaRPr lang="en-US">
              <a:solidFill>
                <a:schemeClr val="tx1"/>
              </a:solidFill>
            </a:endParaRPr>
          </a:p>
          <a:p>
            <a:pPr algn="ctr"/>
            <a:endParaRPr lang="en-US"/>
          </a:p>
        </p:txBody>
      </p:sp>
      <p:sp>
        <p:nvSpPr>
          <p:cNvPr id="24" name="Rectangle 23">
            <a:extLst>
              <a:ext uri="{FF2B5EF4-FFF2-40B4-BE49-F238E27FC236}">
                <a16:creationId xmlns:a16="http://schemas.microsoft.com/office/drawing/2014/main" id="{D03B485C-6B6E-2FEF-6AAD-13AD2A5CABC2}"/>
              </a:ext>
            </a:extLst>
          </p:cNvPr>
          <p:cNvSpPr/>
          <p:nvPr/>
        </p:nvSpPr>
        <p:spPr>
          <a:xfrm>
            <a:off x="2459772" y="1126723"/>
            <a:ext cx="3082384" cy="400991"/>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Scope</a:t>
            </a:r>
            <a:endParaRPr lang="en-US" b="1">
              <a:solidFill>
                <a:schemeClr val="bg1"/>
              </a:solidFill>
            </a:endParaRPr>
          </a:p>
        </p:txBody>
      </p:sp>
      <p:sp>
        <p:nvSpPr>
          <p:cNvPr id="25" name="Rectangle 24">
            <a:extLst>
              <a:ext uri="{FF2B5EF4-FFF2-40B4-BE49-F238E27FC236}">
                <a16:creationId xmlns:a16="http://schemas.microsoft.com/office/drawing/2014/main" id="{37CDC283-79AA-D45E-DD3F-FE98FAEE4647}"/>
              </a:ext>
            </a:extLst>
          </p:cNvPr>
          <p:cNvSpPr/>
          <p:nvPr/>
        </p:nvSpPr>
        <p:spPr>
          <a:xfrm>
            <a:off x="5691603" y="1110350"/>
            <a:ext cx="3082384" cy="400991"/>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Timeline</a:t>
            </a:r>
            <a:endParaRPr lang="en-US" b="1">
              <a:solidFill>
                <a:schemeClr val="bg1"/>
              </a:solidFill>
            </a:endParaRPr>
          </a:p>
        </p:txBody>
      </p:sp>
      <p:sp>
        <p:nvSpPr>
          <p:cNvPr id="26" name="Rectangle 25">
            <a:extLst>
              <a:ext uri="{FF2B5EF4-FFF2-40B4-BE49-F238E27FC236}">
                <a16:creationId xmlns:a16="http://schemas.microsoft.com/office/drawing/2014/main" id="{A9D3D687-6B06-769F-EE26-4B242E0585C4}"/>
              </a:ext>
            </a:extLst>
          </p:cNvPr>
          <p:cNvSpPr/>
          <p:nvPr/>
        </p:nvSpPr>
        <p:spPr>
          <a:xfrm>
            <a:off x="8941039" y="1107091"/>
            <a:ext cx="3082384" cy="400991"/>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Owner</a:t>
            </a:r>
            <a:endParaRPr lang="en-US" b="1">
              <a:solidFill>
                <a:schemeClr val="bg1"/>
              </a:solidFill>
            </a:endParaRPr>
          </a:p>
        </p:txBody>
      </p:sp>
    </p:spTree>
    <p:extLst>
      <p:ext uri="{BB962C8B-B14F-4D97-AF65-F5344CB8AC3E}">
        <p14:creationId xmlns:p14="http://schemas.microsoft.com/office/powerpoint/2010/main" val="3147814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941C-B5CD-BD36-10D1-209CE5D22B6B}"/>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0A5F6AAD-4BF3-0554-E1D1-4DFEE72B19BA}"/>
              </a:ext>
            </a:extLst>
          </p:cNvPr>
          <p:cNvPicPr>
            <a:picLocks noChangeAspect="1"/>
          </p:cNvPicPr>
          <p:nvPr/>
        </p:nvPicPr>
        <p:blipFill>
          <a:blip r:embed="rId3"/>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05B5020F-7B41-64D3-50F1-D628AA953E31}"/>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E06621D2-354C-9C29-516A-282C0163E291}"/>
              </a:ext>
            </a:extLst>
          </p:cNvPr>
          <p:cNvSpPr txBox="1"/>
          <p:nvPr/>
        </p:nvSpPr>
        <p:spPr>
          <a:xfrm>
            <a:off x="186182" y="14451"/>
            <a:ext cx="5515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Roadmap &amp; Phasing - Template</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E42EA3C2-A983-3E83-36AD-D2BAC34CC4E1}"/>
              </a:ext>
            </a:extLst>
          </p:cNvPr>
          <p:cNvSpPr/>
          <p:nvPr/>
        </p:nvSpPr>
        <p:spPr>
          <a:xfrm>
            <a:off x="186182" y="1615857"/>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Phase 1 (Pilot)</a:t>
            </a:r>
            <a:endParaRPr lang="en-US" b="1">
              <a:solidFill>
                <a:schemeClr val="bg1"/>
              </a:solidFill>
            </a:endParaRPr>
          </a:p>
        </p:txBody>
      </p:sp>
      <p:sp>
        <p:nvSpPr>
          <p:cNvPr id="6" name="Rounded Rectangle 5">
            <a:extLst>
              <a:ext uri="{FF2B5EF4-FFF2-40B4-BE49-F238E27FC236}">
                <a16:creationId xmlns:a16="http://schemas.microsoft.com/office/drawing/2014/main" id="{8174A1FB-D512-BD1A-16D1-FCD040F2251D}"/>
              </a:ext>
            </a:extLst>
          </p:cNvPr>
          <p:cNvSpPr/>
          <p:nvPr/>
        </p:nvSpPr>
        <p:spPr>
          <a:xfrm>
            <a:off x="2459772" y="1615856"/>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7" name="Rounded Rectangle 6">
            <a:extLst>
              <a:ext uri="{FF2B5EF4-FFF2-40B4-BE49-F238E27FC236}">
                <a16:creationId xmlns:a16="http://schemas.microsoft.com/office/drawing/2014/main" id="{CFDF79B4-F28D-4A1B-B269-DC4F095E96BE}"/>
              </a:ext>
            </a:extLst>
          </p:cNvPr>
          <p:cNvSpPr/>
          <p:nvPr/>
        </p:nvSpPr>
        <p:spPr>
          <a:xfrm>
            <a:off x="186182" y="2605368"/>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Phase 2 (Scale)</a:t>
            </a:r>
            <a:endParaRPr lang="en-US" b="1">
              <a:solidFill>
                <a:schemeClr val="bg1"/>
              </a:solidFill>
            </a:endParaRPr>
          </a:p>
        </p:txBody>
      </p:sp>
      <p:sp>
        <p:nvSpPr>
          <p:cNvPr id="10" name="Rounded Rectangle 9">
            <a:extLst>
              <a:ext uri="{FF2B5EF4-FFF2-40B4-BE49-F238E27FC236}">
                <a16:creationId xmlns:a16="http://schemas.microsoft.com/office/drawing/2014/main" id="{DBFCD22D-8E4E-046F-B962-1A1DC49EC9F3}"/>
              </a:ext>
            </a:extLst>
          </p:cNvPr>
          <p:cNvSpPr/>
          <p:nvPr/>
        </p:nvSpPr>
        <p:spPr>
          <a:xfrm>
            <a:off x="186182" y="3594878"/>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Phase 3 (Enterprise Rollout)</a:t>
            </a:r>
            <a:endParaRPr lang="en-US" b="1">
              <a:solidFill>
                <a:schemeClr val="bg1"/>
              </a:solidFill>
            </a:endParaRPr>
          </a:p>
        </p:txBody>
      </p:sp>
      <p:sp>
        <p:nvSpPr>
          <p:cNvPr id="12" name="Rounded Rectangle 11">
            <a:extLst>
              <a:ext uri="{FF2B5EF4-FFF2-40B4-BE49-F238E27FC236}">
                <a16:creationId xmlns:a16="http://schemas.microsoft.com/office/drawing/2014/main" id="{5DC79373-FEA2-3670-5367-38DE114B1E67}"/>
              </a:ext>
            </a:extLst>
          </p:cNvPr>
          <p:cNvSpPr/>
          <p:nvPr/>
        </p:nvSpPr>
        <p:spPr>
          <a:xfrm>
            <a:off x="186182" y="4597510"/>
            <a:ext cx="3301199" cy="1178816"/>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Dependencies </a:t>
            </a:r>
            <a:endParaRPr lang="en-US" b="1">
              <a:solidFill>
                <a:schemeClr val="bg1"/>
              </a:solidFill>
            </a:endParaRPr>
          </a:p>
        </p:txBody>
      </p:sp>
      <p:sp>
        <p:nvSpPr>
          <p:cNvPr id="13" name="Rounded Rectangle 12">
            <a:extLst>
              <a:ext uri="{FF2B5EF4-FFF2-40B4-BE49-F238E27FC236}">
                <a16:creationId xmlns:a16="http://schemas.microsoft.com/office/drawing/2014/main" id="{95E94281-6937-8480-1A0F-E0C3E3E52FC5}"/>
              </a:ext>
            </a:extLst>
          </p:cNvPr>
          <p:cNvSpPr/>
          <p:nvPr/>
        </p:nvSpPr>
        <p:spPr>
          <a:xfrm>
            <a:off x="3672038" y="4597510"/>
            <a:ext cx="8333779" cy="1178816"/>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ounded Rectangle 15">
            <a:extLst>
              <a:ext uri="{FF2B5EF4-FFF2-40B4-BE49-F238E27FC236}">
                <a16:creationId xmlns:a16="http://schemas.microsoft.com/office/drawing/2014/main" id="{43C0DD15-5C17-2447-B201-44A0A94755BC}"/>
              </a:ext>
            </a:extLst>
          </p:cNvPr>
          <p:cNvSpPr/>
          <p:nvPr/>
        </p:nvSpPr>
        <p:spPr>
          <a:xfrm>
            <a:off x="5691603" y="1615855"/>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17" name="Rounded Rectangle 16">
            <a:extLst>
              <a:ext uri="{FF2B5EF4-FFF2-40B4-BE49-F238E27FC236}">
                <a16:creationId xmlns:a16="http://schemas.microsoft.com/office/drawing/2014/main" id="{FB318397-C815-BAE4-3B79-A5472C43B012}"/>
              </a:ext>
            </a:extLst>
          </p:cNvPr>
          <p:cNvSpPr/>
          <p:nvPr/>
        </p:nvSpPr>
        <p:spPr>
          <a:xfrm>
            <a:off x="8923434" y="1615854"/>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18" name="Rounded Rectangle 17">
            <a:extLst>
              <a:ext uri="{FF2B5EF4-FFF2-40B4-BE49-F238E27FC236}">
                <a16:creationId xmlns:a16="http://schemas.microsoft.com/office/drawing/2014/main" id="{518A6136-BAE8-F266-0BC1-A6D517FAEF5F}"/>
              </a:ext>
            </a:extLst>
          </p:cNvPr>
          <p:cNvSpPr/>
          <p:nvPr/>
        </p:nvSpPr>
        <p:spPr>
          <a:xfrm>
            <a:off x="2459772" y="2605364"/>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19" name="Rounded Rectangle 18">
            <a:extLst>
              <a:ext uri="{FF2B5EF4-FFF2-40B4-BE49-F238E27FC236}">
                <a16:creationId xmlns:a16="http://schemas.microsoft.com/office/drawing/2014/main" id="{3DEBAE0F-5675-3232-2988-20FAA181F91C}"/>
              </a:ext>
            </a:extLst>
          </p:cNvPr>
          <p:cNvSpPr/>
          <p:nvPr/>
        </p:nvSpPr>
        <p:spPr>
          <a:xfrm>
            <a:off x="5691603" y="2605363"/>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20" name="Rounded Rectangle 19">
            <a:extLst>
              <a:ext uri="{FF2B5EF4-FFF2-40B4-BE49-F238E27FC236}">
                <a16:creationId xmlns:a16="http://schemas.microsoft.com/office/drawing/2014/main" id="{2F4F6FD7-F872-D107-3992-EE18DE9BA7D5}"/>
              </a:ext>
            </a:extLst>
          </p:cNvPr>
          <p:cNvSpPr/>
          <p:nvPr/>
        </p:nvSpPr>
        <p:spPr>
          <a:xfrm>
            <a:off x="8923434" y="2605362"/>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21" name="Rounded Rectangle 20">
            <a:extLst>
              <a:ext uri="{FF2B5EF4-FFF2-40B4-BE49-F238E27FC236}">
                <a16:creationId xmlns:a16="http://schemas.microsoft.com/office/drawing/2014/main" id="{51A91254-6EF3-FA1A-82C8-E2478A118E01}"/>
              </a:ext>
            </a:extLst>
          </p:cNvPr>
          <p:cNvSpPr/>
          <p:nvPr/>
        </p:nvSpPr>
        <p:spPr>
          <a:xfrm>
            <a:off x="2459772" y="3594879"/>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22" name="Rounded Rectangle 21">
            <a:extLst>
              <a:ext uri="{FF2B5EF4-FFF2-40B4-BE49-F238E27FC236}">
                <a16:creationId xmlns:a16="http://schemas.microsoft.com/office/drawing/2014/main" id="{6FAD15AB-F846-D32D-FD44-828332565F49}"/>
              </a:ext>
            </a:extLst>
          </p:cNvPr>
          <p:cNvSpPr/>
          <p:nvPr/>
        </p:nvSpPr>
        <p:spPr>
          <a:xfrm>
            <a:off x="5691603" y="3594878"/>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23" name="Rounded Rectangle 22">
            <a:extLst>
              <a:ext uri="{FF2B5EF4-FFF2-40B4-BE49-F238E27FC236}">
                <a16:creationId xmlns:a16="http://schemas.microsoft.com/office/drawing/2014/main" id="{46F652E0-D3CE-1AAA-279B-3D10751D9C71}"/>
              </a:ext>
            </a:extLst>
          </p:cNvPr>
          <p:cNvSpPr/>
          <p:nvPr/>
        </p:nvSpPr>
        <p:spPr>
          <a:xfrm>
            <a:off x="8923434" y="3594877"/>
            <a:ext cx="3082384"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solidFill>
                <a:schemeClr val="tx1"/>
              </a:solidFill>
            </a:endParaRPr>
          </a:p>
        </p:txBody>
      </p:sp>
      <p:sp>
        <p:nvSpPr>
          <p:cNvPr id="24" name="Rectangle 23">
            <a:extLst>
              <a:ext uri="{FF2B5EF4-FFF2-40B4-BE49-F238E27FC236}">
                <a16:creationId xmlns:a16="http://schemas.microsoft.com/office/drawing/2014/main" id="{597C6125-EB5E-6022-2309-0A8484A3E3EF}"/>
              </a:ext>
            </a:extLst>
          </p:cNvPr>
          <p:cNvSpPr/>
          <p:nvPr/>
        </p:nvSpPr>
        <p:spPr>
          <a:xfrm>
            <a:off x="2459772" y="1126723"/>
            <a:ext cx="3082384" cy="400991"/>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Scope</a:t>
            </a:r>
            <a:endParaRPr lang="en-US" b="1">
              <a:solidFill>
                <a:schemeClr val="bg1"/>
              </a:solidFill>
            </a:endParaRPr>
          </a:p>
        </p:txBody>
      </p:sp>
      <p:sp>
        <p:nvSpPr>
          <p:cNvPr id="25" name="Rectangle 24">
            <a:extLst>
              <a:ext uri="{FF2B5EF4-FFF2-40B4-BE49-F238E27FC236}">
                <a16:creationId xmlns:a16="http://schemas.microsoft.com/office/drawing/2014/main" id="{3609CA59-4FCD-534A-88A4-2DA5EAB13EBC}"/>
              </a:ext>
            </a:extLst>
          </p:cNvPr>
          <p:cNvSpPr/>
          <p:nvPr/>
        </p:nvSpPr>
        <p:spPr>
          <a:xfrm>
            <a:off x="5691603" y="1110350"/>
            <a:ext cx="3082384" cy="400991"/>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Timeline</a:t>
            </a:r>
            <a:endParaRPr lang="en-US" b="1">
              <a:solidFill>
                <a:schemeClr val="bg1"/>
              </a:solidFill>
            </a:endParaRPr>
          </a:p>
        </p:txBody>
      </p:sp>
      <p:sp>
        <p:nvSpPr>
          <p:cNvPr id="26" name="Rectangle 25">
            <a:extLst>
              <a:ext uri="{FF2B5EF4-FFF2-40B4-BE49-F238E27FC236}">
                <a16:creationId xmlns:a16="http://schemas.microsoft.com/office/drawing/2014/main" id="{85476201-7B7B-8677-5964-57B551D201AB}"/>
              </a:ext>
            </a:extLst>
          </p:cNvPr>
          <p:cNvSpPr/>
          <p:nvPr/>
        </p:nvSpPr>
        <p:spPr>
          <a:xfrm>
            <a:off x="8941039" y="1107091"/>
            <a:ext cx="3082384" cy="400991"/>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Owner</a:t>
            </a:r>
            <a:endParaRPr lang="en-US" b="1">
              <a:solidFill>
                <a:schemeClr val="bg1"/>
              </a:solidFill>
            </a:endParaRPr>
          </a:p>
        </p:txBody>
      </p:sp>
    </p:spTree>
    <p:extLst>
      <p:ext uri="{BB962C8B-B14F-4D97-AF65-F5344CB8AC3E}">
        <p14:creationId xmlns:p14="http://schemas.microsoft.com/office/powerpoint/2010/main" val="2797946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2195-A9F5-06CE-607A-D406B24AEE8F}"/>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BA9B15CD-A4A7-30FD-EF5D-18D52FDB6482}"/>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E596BBA8-13E4-AD9C-137C-1DFE6EDB776F}"/>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CA6D1DF6-BB11-AE61-1A75-1A15DA25E09B}"/>
              </a:ext>
            </a:extLst>
          </p:cNvPr>
          <p:cNvSpPr txBox="1"/>
          <p:nvPr/>
        </p:nvSpPr>
        <p:spPr>
          <a:xfrm>
            <a:off x="186182" y="26451"/>
            <a:ext cx="55832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Governance &amp; Ownership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83BBAA5D-6616-F8D8-B186-A8FC75E98D7D}"/>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AD3ADB33-B530-7355-A823-139917D252CE}"/>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Ensure accountability. </a:t>
            </a:r>
          </a:p>
        </p:txBody>
      </p:sp>
      <p:sp>
        <p:nvSpPr>
          <p:cNvPr id="7" name="Rounded Rectangle 6">
            <a:extLst>
              <a:ext uri="{FF2B5EF4-FFF2-40B4-BE49-F238E27FC236}">
                <a16:creationId xmlns:a16="http://schemas.microsoft.com/office/drawing/2014/main" id="{E1B5E0FA-C223-56A5-4289-38D74078E9F0}"/>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Clarify sponsor, owner, and operating model. </a:t>
            </a:r>
          </a:p>
        </p:txBody>
      </p:sp>
      <p:sp>
        <p:nvSpPr>
          <p:cNvPr id="8" name="Rounded Rectangle 7">
            <a:extLst>
              <a:ext uri="{FF2B5EF4-FFF2-40B4-BE49-F238E27FC236}">
                <a16:creationId xmlns:a16="http://schemas.microsoft.com/office/drawing/2014/main" id="{BCD6DF45-F70A-24C5-A4F7-16EBC4BCA8BB}"/>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Define how updates and monitoring are reported. </a:t>
            </a:r>
          </a:p>
        </p:txBody>
      </p:sp>
      <p:sp>
        <p:nvSpPr>
          <p:cNvPr id="10" name="Rounded Rectangle 9">
            <a:extLst>
              <a:ext uri="{FF2B5EF4-FFF2-40B4-BE49-F238E27FC236}">
                <a16:creationId xmlns:a16="http://schemas.microsoft.com/office/drawing/2014/main" id="{733C4267-E4DB-DA62-255A-91A1324F4EA7}"/>
              </a:ext>
            </a:extLst>
          </p:cNvPr>
          <p:cNvSpPr/>
          <p:nvPr/>
        </p:nvSpPr>
        <p:spPr>
          <a:xfrm>
            <a:off x="2257803" y="310678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86AAB695-517E-7F02-C122-605EEB2F806D}"/>
              </a:ext>
            </a:extLst>
          </p:cNvPr>
          <p:cNvSpPr/>
          <p:nvPr/>
        </p:nvSpPr>
        <p:spPr>
          <a:xfrm>
            <a:off x="8494197" y="311177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E1D345-7E60-D616-E28F-DFF7E8F17CA3}"/>
              </a:ext>
            </a:extLst>
          </p:cNvPr>
          <p:cNvSpPr/>
          <p:nvPr/>
        </p:nvSpPr>
        <p:spPr>
          <a:xfrm>
            <a:off x="186182" y="2057400"/>
            <a:ext cx="11804164" cy="515983"/>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E9BBD37C-FB46-A7BB-F029-A8019360969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755D6DA4-2D41-630D-C7C8-8C97D7585CA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90D3A6D-8889-2C67-DABD-ECF39ABA6B8D}"/>
              </a:ext>
            </a:extLst>
          </p:cNvPr>
          <p:cNvPicPr>
            <a:picLocks noChangeAspect="1"/>
          </p:cNvPicPr>
          <p:nvPr/>
        </p:nvPicPr>
        <p:blipFill>
          <a:blip r:embed="rId5"/>
          <a:stretch>
            <a:fillRect/>
          </a:stretch>
        </p:blipFill>
        <p:spPr>
          <a:xfrm>
            <a:off x="2542372" y="3375656"/>
            <a:ext cx="870861" cy="870861"/>
          </a:xfrm>
          <a:prstGeom prst="rect">
            <a:avLst/>
          </a:prstGeom>
        </p:spPr>
      </p:pic>
      <p:pic>
        <p:nvPicPr>
          <p:cNvPr id="16" name="Picture 15">
            <a:extLst>
              <a:ext uri="{FF2B5EF4-FFF2-40B4-BE49-F238E27FC236}">
                <a16:creationId xmlns:a16="http://schemas.microsoft.com/office/drawing/2014/main" id="{64203443-5C42-829C-770B-48173B922B53}"/>
              </a:ext>
            </a:extLst>
          </p:cNvPr>
          <p:cNvPicPr>
            <a:picLocks noChangeAspect="1"/>
          </p:cNvPicPr>
          <p:nvPr/>
        </p:nvPicPr>
        <p:blipFill>
          <a:blip r:embed="rId6"/>
          <a:stretch>
            <a:fillRect/>
          </a:stretch>
        </p:blipFill>
        <p:spPr>
          <a:xfrm>
            <a:off x="8677622" y="3274511"/>
            <a:ext cx="1073150" cy="1073150"/>
          </a:xfrm>
          <a:prstGeom prst="rect">
            <a:avLst/>
          </a:prstGeom>
        </p:spPr>
      </p:pic>
    </p:spTree>
    <p:extLst>
      <p:ext uri="{BB962C8B-B14F-4D97-AF65-F5344CB8AC3E}">
        <p14:creationId xmlns:p14="http://schemas.microsoft.com/office/powerpoint/2010/main" val="593181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71805-5998-721B-9A34-A067A8C611E0}"/>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79C2DA84-AA5B-1FC7-8E8B-929364028E0B}"/>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EAB1D49C-55B0-F727-2F7C-ABFF6110B450}"/>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B2E2B3F4-A050-25DF-5C7E-B66D0CA56EEA}"/>
              </a:ext>
            </a:extLst>
          </p:cNvPr>
          <p:cNvSpPr txBox="1"/>
          <p:nvPr/>
        </p:nvSpPr>
        <p:spPr>
          <a:xfrm>
            <a:off x="186182" y="14451"/>
            <a:ext cx="7045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Governance &amp; Ownership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EF7933E4-E250-7886-6170-5A0D303D713F}"/>
              </a:ext>
            </a:extLst>
          </p:cNvPr>
          <p:cNvSpPr/>
          <p:nvPr/>
        </p:nvSpPr>
        <p:spPr>
          <a:xfrm>
            <a:off x="375752" y="1144844"/>
            <a:ext cx="2088932" cy="881743"/>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Business Sponsor</a:t>
            </a:r>
            <a:endParaRPr lang="en-US" b="1">
              <a:solidFill>
                <a:schemeClr val="bg1"/>
              </a:solidFill>
            </a:endParaRPr>
          </a:p>
        </p:txBody>
      </p:sp>
      <p:sp>
        <p:nvSpPr>
          <p:cNvPr id="6" name="Rounded Rectangle 5">
            <a:extLst>
              <a:ext uri="{FF2B5EF4-FFF2-40B4-BE49-F238E27FC236}">
                <a16:creationId xmlns:a16="http://schemas.microsoft.com/office/drawing/2014/main" id="{2C155F82-46AC-48FA-5D31-3D3F853D56D1}"/>
              </a:ext>
            </a:extLst>
          </p:cNvPr>
          <p:cNvSpPr/>
          <p:nvPr/>
        </p:nvSpPr>
        <p:spPr>
          <a:xfrm>
            <a:off x="2649342" y="1144843"/>
            <a:ext cx="9180578" cy="881743"/>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Head of Customer Experience</a:t>
            </a:r>
            <a:endParaRPr lang="en-US"/>
          </a:p>
        </p:txBody>
      </p:sp>
      <p:sp>
        <p:nvSpPr>
          <p:cNvPr id="8" name="Rounded Rectangle 7">
            <a:extLst>
              <a:ext uri="{FF2B5EF4-FFF2-40B4-BE49-F238E27FC236}">
                <a16:creationId xmlns:a16="http://schemas.microsoft.com/office/drawing/2014/main" id="{518C158C-7F53-876D-8720-AC52EA47907F}"/>
              </a:ext>
            </a:extLst>
          </p:cNvPr>
          <p:cNvSpPr/>
          <p:nvPr/>
        </p:nvSpPr>
        <p:spPr>
          <a:xfrm>
            <a:off x="375752" y="2134355"/>
            <a:ext cx="2088932" cy="881743"/>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Technical Owner</a:t>
            </a:r>
            <a:endParaRPr lang="en-US" b="1">
              <a:solidFill>
                <a:schemeClr val="bg1"/>
              </a:solidFill>
            </a:endParaRPr>
          </a:p>
        </p:txBody>
      </p:sp>
      <p:sp>
        <p:nvSpPr>
          <p:cNvPr id="10" name="Rounded Rectangle 9">
            <a:extLst>
              <a:ext uri="{FF2B5EF4-FFF2-40B4-BE49-F238E27FC236}">
                <a16:creationId xmlns:a16="http://schemas.microsoft.com/office/drawing/2014/main" id="{C07B495F-BA90-2D4D-FBCB-9604330DD656}"/>
              </a:ext>
            </a:extLst>
          </p:cNvPr>
          <p:cNvSpPr/>
          <p:nvPr/>
        </p:nvSpPr>
        <p:spPr>
          <a:xfrm>
            <a:off x="2649342" y="2134354"/>
            <a:ext cx="9180578" cy="881743"/>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Director – AI &amp; Automation</a:t>
            </a:r>
            <a:endParaRPr lang="en-US">
              <a:solidFill>
                <a:schemeClr val="tx1"/>
              </a:solidFill>
            </a:endParaRPr>
          </a:p>
        </p:txBody>
      </p:sp>
      <p:sp>
        <p:nvSpPr>
          <p:cNvPr id="11" name="Rounded Rectangle 10">
            <a:extLst>
              <a:ext uri="{FF2B5EF4-FFF2-40B4-BE49-F238E27FC236}">
                <a16:creationId xmlns:a16="http://schemas.microsoft.com/office/drawing/2014/main" id="{D67EA363-3DA7-959F-15E8-F649D848A665}"/>
              </a:ext>
            </a:extLst>
          </p:cNvPr>
          <p:cNvSpPr/>
          <p:nvPr/>
        </p:nvSpPr>
        <p:spPr>
          <a:xfrm>
            <a:off x="375751" y="3169846"/>
            <a:ext cx="5634755" cy="518306"/>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AI Governance Oversight</a:t>
            </a:r>
            <a:endParaRPr lang="en-US" b="1">
              <a:solidFill>
                <a:schemeClr val="tx1"/>
              </a:solidFill>
            </a:endParaRPr>
          </a:p>
        </p:txBody>
      </p:sp>
      <p:sp>
        <p:nvSpPr>
          <p:cNvPr id="12" name="Rounded Rectangle 11">
            <a:extLst>
              <a:ext uri="{FF2B5EF4-FFF2-40B4-BE49-F238E27FC236}">
                <a16:creationId xmlns:a16="http://schemas.microsoft.com/office/drawing/2014/main" id="{4866C14E-EF00-04DF-42F5-38C8CC2C881F}"/>
              </a:ext>
            </a:extLst>
          </p:cNvPr>
          <p:cNvSpPr/>
          <p:nvPr/>
        </p:nvSpPr>
        <p:spPr>
          <a:xfrm>
            <a:off x="375752" y="3802802"/>
            <a:ext cx="5634755" cy="196462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Enterprise AI Council (bias, compliance, model drift reviews).</a:t>
            </a:r>
            <a:endParaRPr lang="en-US">
              <a:solidFill>
                <a:schemeClr val="tx1"/>
              </a:solidFill>
            </a:endParaRPr>
          </a:p>
        </p:txBody>
      </p:sp>
      <p:sp>
        <p:nvSpPr>
          <p:cNvPr id="13" name="Rounded Rectangle 12">
            <a:extLst>
              <a:ext uri="{FF2B5EF4-FFF2-40B4-BE49-F238E27FC236}">
                <a16:creationId xmlns:a16="http://schemas.microsoft.com/office/drawing/2014/main" id="{25B05868-B88D-6727-9FDE-4FCC7338B50B}"/>
              </a:ext>
            </a:extLst>
          </p:cNvPr>
          <p:cNvSpPr/>
          <p:nvPr/>
        </p:nvSpPr>
        <p:spPr>
          <a:xfrm>
            <a:off x="6195164" y="3169847"/>
            <a:ext cx="5634754" cy="518306"/>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tx1"/>
                </a:solidFill>
              </a:rPr>
              <a:t>Reporting Cadence</a:t>
            </a:r>
            <a:endParaRPr lang="en-US" b="1">
              <a:solidFill>
                <a:schemeClr val="tx1"/>
              </a:solidFill>
            </a:endParaRPr>
          </a:p>
        </p:txBody>
      </p:sp>
      <p:sp>
        <p:nvSpPr>
          <p:cNvPr id="14" name="Rounded Rectangle 13">
            <a:extLst>
              <a:ext uri="{FF2B5EF4-FFF2-40B4-BE49-F238E27FC236}">
                <a16:creationId xmlns:a16="http://schemas.microsoft.com/office/drawing/2014/main" id="{B6610A7A-3044-4769-0BE6-322D3BC2C69E}"/>
              </a:ext>
            </a:extLst>
          </p:cNvPr>
          <p:cNvSpPr/>
          <p:nvPr/>
        </p:nvSpPr>
        <p:spPr>
          <a:xfrm>
            <a:off x="6195165" y="3802803"/>
            <a:ext cx="5634754" cy="196462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Monthly performance reports; quarterly retraining updates.</a:t>
            </a:r>
            <a:endParaRPr lang="en-US">
              <a:solidFill>
                <a:schemeClr val="tx1"/>
              </a:solidFill>
            </a:endParaRPr>
          </a:p>
        </p:txBody>
      </p:sp>
    </p:spTree>
    <p:extLst>
      <p:ext uri="{BB962C8B-B14F-4D97-AF65-F5344CB8AC3E}">
        <p14:creationId xmlns:p14="http://schemas.microsoft.com/office/powerpoint/2010/main" val="2758229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B7193-2B54-BBE2-5B8D-7066F057B820}"/>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B0573DFC-66D9-F54A-D9C0-2B35A52B68B3}"/>
              </a:ext>
            </a:extLst>
          </p:cNvPr>
          <p:cNvPicPr>
            <a:picLocks noChangeAspect="1"/>
          </p:cNvPicPr>
          <p:nvPr/>
        </p:nvPicPr>
        <p:blipFill>
          <a:blip r:embed="rId2"/>
          <a:srcRect t="1" b="90701"/>
          <a:stretch>
            <a:fillRect/>
          </a:stretch>
        </p:blipFill>
        <p:spPr>
          <a:xfrm>
            <a:off x="20" y="1282"/>
            <a:ext cx="12191980" cy="547358"/>
          </a:xfrm>
          <a:prstGeom prst="rect">
            <a:avLst/>
          </a:prstGeom>
          <a:ln>
            <a:solidFill>
              <a:srgbClr val="C4C1EB"/>
            </a:solidFill>
          </a:ln>
        </p:spPr>
      </p:pic>
      <p:sp>
        <p:nvSpPr>
          <p:cNvPr id="2" name="TextBox 1">
            <a:extLst>
              <a:ext uri="{FF2B5EF4-FFF2-40B4-BE49-F238E27FC236}">
                <a16:creationId xmlns:a16="http://schemas.microsoft.com/office/drawing/2014/main" id="{330C85CF-7387-B1B4-E20D-F5DF5AF686E8}"/>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7F3810E8-75C4-6E09-F2A3-D11F62C113C4}"/>
              </a:ext>
            </a:extLst>
          </p:cNvPr>
          <p:cNvSpPr txBox="1"/>
          <p:nvPr/>
        </p:nvSpPr>
        <p:spPr>
          <a:xfrm>
            <a:off x="186182" y="14451"/>
            <a:ext cx="7027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Governance &amp; Ownership - Template</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B647003B-0E3C-CC07-389B-F82CD1F9E311}"/>
              </a:ext>
            </a:extLst>
          </p:cNvPr>
          <p:cNvSpPr/>
          <p:nvPr/>
        </p:nvSpPr>
        <p:spPr>
          <a:xfrm>
            <a:off x="375752" y="1144844"/>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Business Sponsor</a:t>
            </a:r>
            <a:endParaRPr lang="en-US" b="1">
              <a:solidFill>
                <a:schemeClr val="bg1"/>
              </a:solidFill>
            </a:endParaRPr>
          </a:p>
        </p:txBody>
      </p:sp>
      <p:sp>
        <p:nvSpPr>
          <p:cNvPr id="6" name="Rounded Rectangle 5">
            <a:extLst>
              <a:ext uri="{FF2B5EF4-FFF2-40B4-BE49-F238E27FC236}">
                <a16:creationId xmlns:a16="http://schemas.microsoft.com/office/drawing/2014/main" id="{3814F9A9-F381-281B-FA6F-B9B7729D1990}"/>
              </a:ext>
            </a:extLst>
          </p:cNvPr>
          <p:cNvSpPr/>
          <p:nvPr/>
        </p:nvSpPr>
        <p:spPr>
          <a:xfrm>
            <a:off x="2649342" y="1144843"/>
            <a:ext cx="9180578" cy="881743"/>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a:extLst>
              <a:ext uri="{FF2B5EF4-FFF2-40B4-BE49-F238E27FC236}">
                <a16:creationId xmlns:a16="http://schemas.microsoft.com/office/drawing/2014/main" id="{3F035BDF-4B60-C746-0B58-C45A6DB67AC4}"/>
              </a:ext>
            </a:extLst>
          </p:cNvPr>
          <p:cNvSpPr/>
          <p:nvPr/>
        </p:nvSpPr>
        <p:spPr>
          <a:xfrm>
            <a:off x="375752" y="2134355"/>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Technical Owner</a:t>
            </a:r>
            <a:endParaRPr lang="en-US" b="1">
              <a:solidFill>
                <a:schemeClr val="bg1"/>
              </a:solidFill>
            </a:endParaRPr>
          </a:p>
        </p:txBody>
      </p:sp>
      <p:sp>
        <p:nvSpPr>
          <p:cNvPr id="10" name="Rounded Rectangle 9">
            <a:extLst>
              <a:ext uri="{FF2B5EF4-FFF2-40B4-BE49-F238E27FC236}">
                <a16:creationId xmlns:a16="http://schemas.microsoft.com/office/drawing/2014/main" id="{A4A9A97C-DE6D-0268-9EEE-4AF79E90F44B}"/>
              </a:ext>
            </a:extLst>
          </p:cNvPr>
          <p:cNvSpPr/>
          <p:nvPr/>
        </p:nvSpPr>
        <p:spPr>
          <a:xfrm>
            <a:off x="2649342" y="2134354"/>
            <a:ext cx="9180578" cy="881743"/>
          </a:xfrm>
          <a:prstGeom prst="roundRect">
            <a:avLst/>
          </a:prstGeom>
          <a:no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a:extLst>
              <a:ext uri="{FF2B5EF4-FFF2-40B4-BE49-F238E27FC236}">
                <a16:creationId xmlns:a16="http://schemas.microsoft.com/office/drawing/2014/main" id="{6AFCE2D9-8445-AF3F-EE58-C5258390E663}"/>
              </a:ext>
            </a:extLst>
          </p:cNvPr>
          <p:cNvSpPr/>
          <p:nvPr/>
        </p:nvSpPr>
        <p:spPr>
          <a:xfrm>
            <a:off x="375751" y="3169846"/>
            <a:ext cx="5634755" cy="518306"/>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AI Governance Oversight</a:t>
            </a:r>
            <a:endParaRPr lang="en-US" b="1">
              <a:solidFill>
                <a:schemeClr val="tx1"/>
              </a:solidFill>
            </a:endParaRPr>
          </a:p>
        </p:txBody>
      </p:sp>
      <p:sp>
        <p:nvSpPr>
          <p:cNvPr id="12" name="Rounded Rectangle 11">
            <a:extLst>
              <a:ext uri="{FF2B5EF4-FFF2-40B4-BE49-F238E27FC236}">
                <a16:creationId xmlns:a16="http://schemas.microsoft.com/office/drawing/2014/main" id="{626A37CC-9B6D-9F03-4A51-0568B195370D}"/>
              </a:ext>
            </a:extLst>
          </p:cNvPr>
          <p:cNvSpPr/>
          <p:nvPr/>
        </p:nvSpPr>
        <p:spPr>
          <a:xfrm>
            <a:off x="375752" y="3802802"/>
            <a:ext cx="5634755" cy="196462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ounded Rectangle 12">
            <a:extLst>
              <a:ext uri="{FF2B5EF4-FFF2-40B4-BE49-F238E27FC236}">
                <a16:creationId xmlns:a16="http://schemas.microsoft.com/office/drawing/2014/main" id="{58545827-F9AB-5D89-D308-BCDB1F621F07}"/>
              </a:ext>
            </a:extLst>
          </p:cNvPr>
          <p:cNvSpPr/>
          <p:nvPr/>
        </p:nvSpPr>
        <p:spPr>
          <a:xfrm>
            <a:off x="6195164" y="3169847"/>
            <a:ext cx="5634754" cy="518306"/>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tx1"/>
                </a:solidFill>
              </a:rPr>
              <a:t>Reporting Cadence</a:t>
            </a:r>
            <a:endParaRPr lang="en-US" b="1">
              <a:solidFill>
                <a:schemeClr val="tx1"/>
              </a:solidFill>
            </a:endParaRPr>
          </a:p>
        </p:txBody>
      </p:sp>
      <p:sp>
        <p:nvSpPr>
          <p:cNvPr id="14" name="Rounded Rectangle 13">
            <a:extLst>
              <a:ext uri="{FF2B5EF4-FFF2-40B4-BE49-F238E27FC236}">
                <a16:creationId xmlns:a16="http://schemas.microsoft.com/office/drawing/2014/main" id="{5CB70060-C3FB-0E83-2E9B-61AF35E1183C}"/>
              </a:ext>
            </a:extLst>
          </p:cNvPr>
          <p:cNvSpPr/>
          <p:nvPr/>
        </p:nvSpPr>
        <p:spPr>
          <a:xfrm>
            <a:off x="6195165" y="3802803"/>
            <a:ext cx="5634754" cy="196462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749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263C-E7C5-C6B0-6168-DEAFF1432B2D}"/>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7990AB39-D07B-8ADF-E679-E4BB36BA2192}"/>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4DB9BDA5-514F-A108-8D42-3D2C93281BF8}"/>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CAA6171D-C4BB-0C19-DB07-4B03130E8C06}"/>
              </a:ext>
            </a:extLst>
          </p:cNvPr>
          <p:cNvSpPr txBox="1"/>
          <p:nvPr/>
        </p:nvSpPr>
        <p:spPr>
          <a:xfrm>
            <a:off x="186182" y="26451"/>
            <a:ext cx="53225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Recommendation - Guidelines</a:t>
            </a:r>
            <a:endParaRPr lang="en-US" sz="2400">
              <a:latin typeface="Microsoft Sans Serif"/>
              <a:ea typeface="Microsoft Sans Serif"/>
              <a:cs typeface="Microsoft Sans Serif"/>
            </a:endParaRPr>
          </a:p>
        </p:txBody>
      </p:sp>
      <p:sp>
        <p:nvSpPr>
          <p:cNvPr id="15" name="Rounded Rectangle 14">
            <a:extLst>
              <a:ext uri="{FF2B5EF4-FFF2-40B4-BE49-F238E27FC236}">
                <a16:creationId xmlns:a16="http://schemas.microsoft.com/office/drawing/2014/main" id="{FE83AEA3-56F4-C550-68F1-F17E9DCB750D}"/>
              </a:ext>
            </a:extLst>
          </p:cNvPr>
          <p:cNvSpPr/>
          <p:nvPr/>
        </p:nvSpPr>
        <p:spPr>
          <a:xfrm>
            <a:off x="186182" y="957943"/>
            <a:ext cx="2088932" cy="881743"/>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16" name="Rounded Rectangle 15">
            <a:extLst>
              <a:ext uri="{FF2B5EF4-FFF2-40B4-BE49-F238E27FC236}">
                <a16:creationId xmlns:a16="http://schemas.microsoft.com/office/drawing/2014/main" id="{0B3C1E70-7A57-322B-E0C5-1F93D331862E}"/>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Make the case clear for decision-makers. </a:t>
            </a:r>
          </a:p>
        </p:txBody>
      </p:sp>
      <p:sp>
        <p:nvSpPr>
          <p:cNvPr id="17" name="Rounded Rectangle 16">
            <a:extLst>
              <a:ext uri="{FF2B5EF4-FFF2-40B4-BE49-F238E27FC236}">
                <a16:creationId xmlns:a16="http://schemas.microsoft.com/office/drawing/2014/main" id="{1E0DC536-64E2-CBE5-391D-930003FA2AF6}"/>
              </a:ext>
            </a:extLst>
          </p:cNvPr>
          <p:cNvSpPr/>
          <p:nvPr/>
        </p:nvSpPr>
        <p:spPr>
          <a:xfrm>
            <a:off x="186182" y="4980215"/>
            <a:ext cx="3569389"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Summarize value vs. cost. </a:t>
            </a:r>
          </a:p>
        </p:txBody>
      </p:sp>
      <p:sp>
        <p:nvSpPr>
          <p:cNvPr id="18" name="Rounded Rectangle 17">
            <a:extLst>
              <a:ext uri="{FF2B5EF4-FFF2-40B4-BE49-F238E27FC236}">
                <a16:creationId xmlns:a16="http://schemas.microsoft.com/office/drawing/2014/main" id="{7858C646-157D-F871-5A86-85EACDBCB224}"/>
              </a:ext>
            </a:extLst>
          </p:cNvPr>
          <p:cNvSpPr/>
          <p:nvPr/>
        </p:nvSpPr>
        <p:spPr>
          <a:xfrm>
            <a:off x="4311305" y="4980214"/>
            <a:ext cx="3569389"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Outline key risks and mitigations. </a:t>
            </a:r>
          </a:p>
        </p:txBody>
      </p:sp>
      <p:sp>
        <p:nvSpPr>
          <p:cNvPr id="19" name="Rounded Rectangle 18">
            <a:extLst>
              <a:ext uri="{FF2B5EF4-FFF2-40B4-BE49-F238E27FC236}">
                <a16:creationId xmlns:a16="http://schemas.microsoft.com/office/drawing/2014/main" id="{B78D8D9F-7213-FEA5-0D2C-7191F545F85E}"/>
              </a:ext>
            </a:extLst>
          </p:cNvPr>
          <p:cNvSpPr/>
          <p:nvPr/>
        </p:nvSpPr>
        <p:spPr>
          <a:xfrm>
            <a:off x="8436429" y="4980213"/>
            <a:ext cx="3569389"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End with a clear ask (approval, funding, pilot start).</a:t>
            </a:r>
            <a:endParaRPr lang="en-US">
              <a:solidFill>
                <a:schemeClr val="tx1"/>
              </a:solidFill>
            </a:endParaRPr>
          </a:p>
        </p:txBody>
      </p:sp>
      <p:sp>
        <p:nvSpPr>
          <p:cNvPr id="20" name="Oval 19">
            <a:extLst>
              <a:ext uri="{FF2B5EF4-FFF2-40B4-BE49-F238E27FC236}">
                <a16:creationId xmlns:a16="http://schemas.microsoft.com/office/drawing/2014/main" id="{D90E5FD5-FA42-C245-9548-29DC7E388932}"/>
              </a:ext>
            </a:extLst>
          </p:cNvPr>
          <p:cNvSpPr/>
          <p:nvPr/>
        </p:nvSpPr>
        <p:spPr>
          <a:xfrm>
            <a:off x="1250876" y="3111772"/>
            <a:ext cx="1440000" cy="1440000"/>
          </a:xfrm>
          <a:prstGeom prst="ellipse">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32FA23D1-FB46-88B4-896A-C3129039CE2C}"/>
              </a:ext>
            </a:extLst>
          </p:cNvPr>
          <p:cNvSpPr/>
          <p:nvPr/>
        </p:nvSpPr>
        <p:spPr>
          <a:xfrm>
            <a:off x="5375999" y="3111772"/>
            <a:ext cx="1440000" cy="1440000"/>
          </a:xfrm>
          <a:prstGeom prst="ellipse">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F025C31D-9238-041C-22B0-D8A499FA149E}"/>
              </a:ext>
            </a:extLst>
          </p:cNvPr>
          <p:cNvSpPr/>
          <p:nvPr/>
        </p:nvSpPr>
        <p:spPr>
          <a:xfrm>
            <a:off x="9501124" y="3111772"/>
            <a:ext cx="1440000" cy="1440000"/>
          </a:xfrm>
          <a:prstGeom prst="ellipse">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19C19FAE-53D5-7AEF-BE13-E27EE1EA56B7}"/>
              </a:ext>
            </a:extLst>
          </p:cNvPr>
          <p:cNvSpPr/>
          <p:nvPr/>
        </p:nvSpPr>
        <p:spPr>
          <a:xfrm>
            <a:off x="186182" y="2057400"/>
            <a:ext cx="11804164" cy="515527"/>
          </a:xfrm>
          <a:prstGeom prst="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24" name="Picture 2" descr="Target ">
            <a:extLst>
              <a:ext uri="{FF2B5EF4-FFF2-40B4-BE49-F238E27FC236}">
                <a16:creationId xmlns:a16="http://schemas.microsoft.com/office/drawing/2014/main" id="{6C43CE4B-C439-ABFD-6290-DECC687F66B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4" descr="Manual book ">
            <a:extLst>
              <a:ext uri="{FF2B5EF4-FFF2-40B4-BE49-F238E27FC236}">
                <a16:creationId xmlns:a16="http://schemas.microsoft.com/office/drawing/2014/main" id="{6801EB8B-5D76-1815-D770-F3A8D2E3BCD3}"/>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ACC51E04-5E34-66BD-3525-06CF8FFB2D0D}"/>
              </a:ext>
            </a:extLst>
          </p:cNvPr>
          <p:cNvPicPr>
            <a:picLocks noChangeAspect="1"/>
          </p:cNvPicPr>
          <p:nvPr/>
        </p:nvPicPr>
        <p:blipFill>
          <a:blip r:embed="rId5"/>
          <a:stretch>
            <a:fillRect/>
          </a:stretch>
        </p:blipFill>
        <p:spPr>
          <a:xfrm>
            <a:off x="1519971" y="3378200"/>
            <a:ext cx="939800" cy="939800"/>
          </a:xfrm>
          <a:prstGeom prst="rect">
            <a:avLst/>
          </a:prstGeom>
          <a:ln>
            <a:solidFill>
              <a:srgbClr val="C4C1EB"/>
            </a:solidFill>
          </a:ln>
        </p:spPr>
      </p:pic>
      <p:pic>
        <p:nvPicPr>
          <p:cNvPr id="27" name="Picture 26">
            <a:extLst>
              <a:ext uri="{FF2B5EF4-FFF2-40B4-BE49-F238E27FC236}">
                <a16:creationId xmlns:a16="http://schemas.microsoft.com/office/drawing/2014/main" id="{00B73565-0F44-70C7-2BF2-4E437D9220DB}"/>
              </a:ext>
            </a:extLst>
          </p:cNvPr>
          <p:cNvPicPr>
            <a:picLocks noChangeAspect="1"/>
          </p:cNvPicPr>
          <p:nvPr/>
        </p:nvPicPr>
        <p:blipFill>
          <a:blip r:embed="rId6"/>
          <a:stretch>
            <a:fillRect/>
          </a:stretch>
        </p:blipFill>
        <p:spPr>
          <a:xfrm>
            <a:off x="5655127" y="3378200"/>
            <a:ext cx="881743" cy="881743"/>
          </a:xfrm>
          <a:prstGeom prst="rect">
            <a:avLst/>
          </a:prstGeom>
          <a:ln>
            <a:solidFill>
              <a:srgbClr val="C4C1EB"/>
            </a:solidFill>
          </a:ln>
        </p:spPr>
      </p:pic>
      <p:pic>
        <p:nvPicPr>
          <p:cNvPr id="28" name="Picture 27">
            <a:extLst>
              <a:ext uri="{FF2B5EF4-FFF2-40B4-BE49-F238E27FC236}">
                <a16:creationId xmlns:a16="http://schemas.microsoft.com/office/drawing/2014/main" id="{C50465F3-E5EC-2FA1-6617-9C8A6B06200A}"/>
              </a:ext>
            </a:extLst>
          </p:cNvPr>
          <p:cNvPicPr>
            <a:picLocks noChangeAspect="1"/>
          </p:cNvPicPr>
          <p:nvPr/>
        </p:nvPicPr>
        <p:blipFill>
          <a:blip r:embed="rId7"/>
          <a:stretch>
            <a:fillRect/>
          </a:stretch>
        </p:blipFill>
        <p:spPr>
          <a:xfrm>
            <a:off x="9725823" y="3378200"/>
            <a:ext cx="990600" cy="990600"/>
          </a:xfrm>
          <a:prstGeom prst="rect">
            <a:avLst/>
          </a:prstGeom>
          <a:ln>
            <a:solidFill>
              <a:srgbClr val="C4C1EB"/>
            </a:solidFill>
          </a:ln>
        </p:spPr>
      </p:pic>
    </p:spTree>
    <p:extLst>
      <p:ext uri="{BB962C8B-B14F-4D97-AF65-F5344CB8AC3E}">
        <p14:creationId xmlns:p14="http://schemas.microsoft.com/office/powerpoint/2010/main" val="3510137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E6417-9568-B2C0-2251-0B78DBBAE77C}"/>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BEF30723-E50B-36F1-BE90-258249F7000C}"/>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8B44B60E-6902-5083-EF15-E1A1BE099C23}"/>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B1D2EE0C-DA98-1609-5D2C-307D45C5E251}"/>
              </a:ext>
            </a:extLst>
          </p:cNvPr>
          <p:cNvSpPr txBox="1"/>
          <p:nvPr/>
        </p:nvSpPr>
        <p:spPr>
          <a:xfrm>
            <a:off x="186182" y="14451"/>
            <a:ext cx="6679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Recommendation - Template</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B76D23D5-B03F-DBDE-FC6B-411CF814C2E1}"/>
              </a:ext>
            </a:extLst>
          </p:cNvPr>
          <p:cNvSpPr/>
          <p:nvPr/>
        </p:nvSpPr>
        <p:spPr>
          <a:xfrm>
            <a:off x="656603" y="950867"/>
            <a:ext cx="5226610" cy="932169"/>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Business Case Conclusion</a:t>
            </a:r>
            <a:endParaRPr lang="en-US" b="1">
              <a:solidFill>
                <a:schemeClr val="bg1"/>
              </a:solidFill>
            </a:endParaRPr>
          </a:p>
        </p:txBody>
      </p:sp>
      <p:sp>
        <p:nvSpPr>
          <p:cNvPr id="7" name="Rounded Rectangle 6">
            <a:extLst>
              <a:ext uri="{FF2B5EF4-FFF2-40B4-BE49-F238E27FC236}">
                <a16:creationId xmlns:a16="http://schemas.microsoft.com/office/drawing/2014/main" id="{AB85B61A-E6FA-7EA6-F024-CA8E89B9BF48}"/>
              </a:ext>
            </a:extLst>
          </p:cNvPr>
          <p:cNvSpPr/>
          <p:nvPr/>
        </p:nvSpPr>
        <p:spPr>
          <a:xfrm>
            <a:off x="6519188" y="950867"/>
            <a:ext cx="5226610" cy="932169"/>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Ask for Approval / Funding</a:t>
            </a:r>
            <a:endParaRPr lang="en-US" b="1">
              <a:solidFill>
                <a:schemeClr val="bg1"/>
              </a:solidFill>
            </a:endParaRPr>
          </a:p>
        </p:txBody>
      </p:sp>
      <p:sp>
        <p:nvSpPr>
          <p:cNvPr id="10" name="Rounded Rectangle 9">
            <a:extLst>
              <a:ext uri="{FF2B5EF4-FFF2-40B4-BE49-F238E27FC236}">
                <a16:creationId xmlns:a16="http://schemas.microsoft.com/office/drawing/2014/main" id="{5C1D9988-4FDC-FC6D-46B9-745B85BE36EE}"/>
              </a:ext>
            </a:extLst>
          </p:cNvPr>
          <p:cNvSpPr/>
          <p:nvPr/>
        </p:nvSpPr>
        <p:spPr>
          <a:xfrm>
            <a:off x="656603" y="2036018"/>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23C730D-5366-55E6-E670-CCB688B5A070}"/>
              </a:ext>
            </a:extLst>
          </p:cNvPr>
          <p:cNvSpPr/>
          <p:nvPr/>
        </p:nvSpPr>
        <p:spPr>
          <a:xfrm>
            <a:off x="1349389" y="2036018"/>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869084E-9667-3358-31C2-0DB5466773ED}"/>
              </a:ext>
            </a:extLst>
          </p:cNvPr>
          <p:cNvSpPr/>
          <p:nvPr/>
        </p:nvSpPr>
        <p:spPr>
          <a:xfrm>
            <a:off x="656603" y="2749109"/>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3E6F6C2-CA24-76CB-12CB-525E96260E82}"/>
              </a:ext>
            </a:extLst>
          </p:cNvPr>
          <p:cNvSpPr/>
          <p:nvPr/>
        </p:nvSpPr>
        <p:spPr>
          <a:xfrm>
            <a:off x="1349389" y="2749109"/>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0C672E3-4E39-79B3-439B-58309B39D8A2}"/>
              </a:ext>
            </a:extLst>
          </p:cNvPr>
          <p:cNvSpPr/>
          <p:nvPr/>
        </p:nvSpPr>
        <p:spPr>
          <a:xfrm>
            <a:off x="656603" y="3462200"/>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0F175096-29BC-0085-D274-F1712D8E37A1}"/>
              </a:ext>
            </a:extLst>
          </p:cNvPr>
          <p:cNvSpPr/>
          <p:nvPr/>
        </p:nvSpPr>
        <p:spPr>
          <a:xfrm>
            <a:off x="1349389" y="3462200"/>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66D57DFC-D605-AD2C-B9FA-7A4360F22F8F}"/>
              </a:ext>
            </a:extLst>
          </p:cNvPr>
          <p:cNvSpPr/>
          <p:nvPr/>
        </p:nvSpPr>
        <p:spPr>
          <a:xfrm>
            <a:off x="656603" y="4175291"/>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152E30FD-8332-62FB-F4A0-C75EFC9CBD49}"/>
              </a:ext>
            </a:extLst>
          </p:cNvPr>
          <p:cNvSpPr/>
          <p:nvPr/>
        </p:nvSpPr>
        <p:spPr>
          <a:xfrm>
            <a:off x="1349389" y="4175291"/>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1335D1C-4413-00E5-BEC7-C1918E34EE9A}"/>
              </a:ext>
            </a:extLst>
          </p:cNvPr>
          <p:cNvSpPr/>
          <p:nvPr/>
        </p:nvSpPr>
        <p:spPr>
          <a:xfrm>
            <a:off x="656603" y="4888382"/>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19E4B61-1FA5-2A76-C34D-0D43C678E830}"/>
              </a:ext>
            </a:extLst>
          </p:cNvPr>
          <p:cNvSpPr/>
          <p:nvPr/>
        </p:nvSpPr>
        <p:spPr>
          <a:xfrm>
            <a:off x="1349389" y="4888382"/>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89F7404-2E39-C3AE-653A-53C8702297CC}"/>
              </a:ext>
            </a:extLst>
          </p:cNvPr>
          <p:cNvSpPr/>
          <p:nvPr/>
        </p:nvSpPr>
        <p:spPr>
          <a:xfrm>
            <a:off x="656603" y="5601473"/>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9710BB62-160A-CD39-4BBD-DD92BCD7CFF8}"/>
              </a:ext>
            </a:extLst>
          </p:cNvPr>
          <p:cNvSpPr/>
          <p:nvPr/>
        </p:nvSpPr>
        <p:spPr>
          <a:xfrm>
            <a:off x="1349389" y="5601473"/>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DB46534-CE0F-AC6B-07E2-648F34CD146A}"/>
              </a:ext>
            </a:extLst>
          </p:cNvPr>
          <p:cNvSpPr/>
          <p:nvPr/>
        </p:nvSpPr>
        <p:spPr>
          <a:xfrm>
            <a:off x="6519188" y="2036018"/>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4DBEBFF2-2C23-00B7-8AD8-0149996984D2}"/>
              </a:ext>
            </a:extLst>
          </p:cNvPr>
          <p:cNvSpPr/>
          <p:nvPr/>
        </p:nvSpPr>
        <p:spPr>
          <a:xfrm>
            <a:off x="7211974" y="2036018"/>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2C89EAC4-20A4-3ECC-05EC-C2CB8904BDCE}"/>
              </a:ext>
            </a:extLst>
          </p:cNvPr>
          <p:cNvSpPr/>
          <p:nvPr/>
        </p:nvSpPr>
        <p:spPr>
          <a:xfrm>
            <a:off x="6519188" y="2749109"/>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098522A-5CA0-947F-6D20-BB551450E5F5}"/>
              </a:ext>
            </a:extLst>
          </p:cNvPr>
          <p:cNvSpPr/>
          <p:nvPr/>
        </p:nvSpPr>
        <p:spPr>
          <a:xfrm>
            <a:off x="7211974" y="2749109"/>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89183F7B-93B7-C60F-6129-5D0BC4CB163A}"/>
              </a:ext>
            </a:extLst>
          </p:cNvPr>
          <p:cNvSpPr/>
          <p:nvPr/>
        </p:nvSpPr>
        <p:spPr>
          <a:xfrm>
            <a:off x="6519188" y="3462200"/>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74D8039-0975-1AF5-509D-57E285755B93}"/>
              </a:ext>
            </a:extLst>
          </p:cNvPr>
          <p:cNvSpPr/>
          <p:nvPr/>
        </p:nvSpPr>
        <p:spPr>
          <a:xfrm>
            <a:off x="7211974" y="3462200"/>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E5D1A83-1914-7E35-E33E-BCF9B0933E1E}"/>
              </a:ext>
            </a:extLst>
          </p:cNvPr>
          <p:cNvSpPr/>
          <p:nvPr/>
        </p:nvSpPr>
        <p:spPr>
          <a:xfrm>
            <a:off x="6519188" y="4175291"/>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62ECDD2B-5255-967A-B881-5250177C1A20}"/>
              </a:ext>
            </a:extLst>
          </p:cNvPr>
          <p:cNvSpPr/>
          <p:nvPr/>
        </p:nvSpPr>
        <p:spPr>
          <a:xfrm>
            <a:off x="7211974" y="4175291"/>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33642962-CD7C-160E-E624-1B9DF02FF364}"/>
              </a:ext>
            </a:extLst>
          </p:cNvPr>
          <p:cNvSpPr/>
          <p:nvPr/>
        </p:nvSpPr>
        <p:spPr>
          <a:xfrm>
            <a:off x="6519188" y="4888382"/>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5BDB25F4-A982-7493-9324-7268BBDB0EAA}"/>
              </a:ext>
            </a:extLst>
          </p:cNvPr>
          <p:cNvSpPr/>
          <p:nvPr/>
        </p:nvSpPr>
        <p:spPr>
          <a:xfrm>
            <a:off x="7211974" y="4888382"/>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F3AD8D4A-3EF7-31C5-BCEA-5DFFC220C0E0}"/>
              </a:ext>
            </a:extLst>
          </p:cNvPr>
          <p:cNvSpPr/>
          <p:nvPr/>
        </p:nvSpPr>
        <p:spPr>
          <a:xfrm>
            <a:off x="6519188" y="5601473"/>
            <a:ext cx="649904" cy="649904"/>
          </a:xfrm>
          <a:prstGeom prst="roundRect">
            <a:avLst/>
          </a:prstGeom>
          <a:solidFill>
            <a:srgbClr val="C4C1EB"/>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5450FA8C-159F-66F7-0C56-BB5560A2D8C9}"/>
              </a:ext>
            </a:extLst>
          </p:cNvPr>
          <p:cNvSpPr/>
          <p:nvPr/>
        </p:nvSpPr>
        <p:spPr>
          <a:xfrm>
            <a:off x="7211974" y="5601473"/>
            <a:ext cx="4533824" cy="649904"/>
          </a:xfrm>
          <a:prstGeom prst="roundRect">
            <a:avLst/>
          </a:prstGeom>
          <a:solidFill>
            <a:schemeClr val="bg1"/>
          </a:solid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9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AA247-4094-F5FC-A7A1-FEEA285314E0}"/>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05840C68-4B6F-8A0C-AE22-C42EF60F3A74}"/>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A87B1BB7-B4C8-E3FF-50E4-DDA918F87BF2}"/>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C3E810F6-3243-69CA-7F90-78BBE780BE06}"/>
              </a:ext>
            </a:extLst>
          </p:cNvPr>
          <p:cNvSpPr txBox="1"/>
          <p:nvPr/>
        </p:nvSpPr>
        <p:spPr>
          <a:xfrm>
            <a:off x="186182" y="6913"/>
            <a:ext cx="61574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Executive Summary – Sample Template</a:t>
            </a:r>
          </a:p>
        </p:txBody>
      </p:sp>
      <p:sp>
        <p:nvSpPr>
          <p:cNvPr id="3" name="Rounded Rectangle 2">
            <a:extLst>
              <a:ext uri="{FF2B5EF4-FFF2-40B4-BE49-F238E27FC236}">
                <a16:creationId xmlns:a16="http://schemas.microsoft.com/office/drawing/2014/main" id="{2A4D521C-A59A-D18A-D1E6-35E5BF262FB1}"/>
              </a:ext>
            </a:extLst>
          </p:cNvPr>
          <p:cNvSpPr/>
          <p:nvPr/>
        </p:nvSpPr>
        <p:spPr>
          <a:xfrm>
            <a:off x="563254" y="895913"/>
            <a:ext cx="2078047" cy="685800"/>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a:solidFill>
                  <a:schemeClr val="bg1"/>
                </a:solidFill>
              </a:rPr>
              <a:t>Agent Name</a:t>
            </a:r>
            <a:endParaRPr lang="en-US">
              <a:solidFill>
                <a:schemeClr val="bg1"/>
              </a:solidFill>
            </a:endParaRPr>
          </a:p>
        </p:txBody>
      </p:sp>
      <p:sp>
        <p:nvSpPr>
          <p:cNvPr id="6" name="Rounded Rectangle 5">
            <a:extLst>
              <a:ext uri="{FF2B5EF4-FFF2-40B4-BE49-F238E27FC236}">
                <a16:creationId xmlns:a16="http://schemas.microsoft.com/office/drawing/2014/main" id="{A7AECA34-00B4-FC48-07F9-63231DE06A41}"/>
              </a:ext>
            </a:extLst>
          </p:cNvPr>
          <p:cNvSpPr/>
          <p:nvPr/>
        </p:nvSpPr>
        <p:spPr>
          <a:xfrm>
            <a:off x="2825959" y="895913"/>
            <a:ext cx="8797290" cy="68580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Customer Support AI Agent</a:t>
            </a:r>
            <a:endParaRPr lang="en-US">
              <a:solidFill>
                <a:schemeClr val="tx1"/>
              </a:solidFill>
            </a:endParaRPr>
          </a:p>
        </p:txBody>
      </p:sp>
      <p:sp>
        <p:nvSpPr>
          <p:cNvPr id="8" name="Rounded Rectangle 7">
            <a:extLst>
              <a:ext uri="{FF2B5EF4-FFF2-40B4-BE49-F238E27FC236}">
                <a16:creationId xmlns:a16="http://schemas.microsoft.com/office/drawing/2014/main" id="{A702031B-6916-DB35-20C3-7E70F8CF3CD1}"/>
              </a:ext>
            </a:extLst>
          </p:cNvPr>
          <p:cNvSpPr/>
          <p:nvPr/>
        </p:nvSpPr>
        <p:spPr>
          <a:xfrm>
            <a:off x="3889390" y="1786178"/>
            <a:ext cx="7733859" cy="14430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600">
                <a:solidFill>
                  <a:schemeClr val="tx1"/>
                </a:solidFill>
              </a:rPr>
              <a:t>An AI-powered virtual support agent designed to resolve customer queries, triage complex cases, and assist human agents with contextual insights. It integrates with CRM systems, ticketing tools, and knowledge bases to provide 24/7 intelligent support across channels (email, chat, and voice).</a:t>
            </a:r>
            <a:endParaRPr lang="en-US" sz="1600">
              <a:solidFill>
                <a:schemeClr val="tx1"/>
              </a:solidFill>
            </a:endParaRPr>
          </a:p>
        </p:txBody>
      </p:sp>
      <p:sp>
        <p:nvSpPr>
          <p:cNvPr id="10" name="Rounded Rectangle 9">
            <a:extLst>
              <a:ext uri="{FF2B5EF4-FFF2-40B4-BE49-F238E27FC236}">
                <a16:creationId xmlns:a16="http://schemas.microsoft.com/office/drawing/2014/main" id="{65221365-1EAC-9C50-3EF0-B9EDEA67307E}"/>
              </a:ext>
            </a:extLst>
          </p:cNvPr>
          <p:cNvSpPr/>
          <p:nvPr/>
        </p:nvSpPr>
        <p:spPr>
          <a:xfrm>
            <a:off x="563253" y="1765861"/>
            <a:ext cx="3141480" cy="1443087"/>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ctr"/>
            <a:r>
              <a:rPr lang="en-IN">
                <a:solidFill>
                  <a:schemeClr val="bg1"/>
                </a:solidFill>
              </a:rPr>
              <a:t>Description</a:t>
            </a:r>
            <a:endParaRPr lang="en-US">
              <a:solidFill>
                <a:schemeClr val="bg1"/>
              </a:solidFill>
            </a:endParaRPr>
          </a:p>
        </p:txBody>
      </p:sp>
      <p:sp>
        <p:nvSpPr>
          <p:cNvPr id="11" name="Rounded Rectangle 10">
            <a:extLst>
              <a:ext uri="{FF2B5EF4-FFF2-40B4-BE49-F238E27FC236}">
                <a16:creationId xmlns:a16="http://schemas.microsoft.com/office/drawing/2014/main" id="{B7E5DEA8-9439-8423-1F3C-AF5D07BF8AA8}"/>
              </a:ext>
            </a:extLst>
          </p:cNvPr>
          <p:cNvSpPr/>
          <p:nvPr/>
        </p:nvSpPr>
        <p:spPr>
          <a:xfrm>
            <a:off x="578725" y="3451475"/>
            <a:ext cx="4964236" cy="6858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a:solidFill>
                  <a:schemeClr val="tx1"/>
                </a:solidFill>
              </a:rPr>
              <a:t>Strategic Relevance</a:t>
            </a:r>
            <a:endParaRPr lang="en-US">
              <a:solidFill>
                <a:schemeClr val="tx1"/>
              </a:solidFill>
            </a:endParaRPr>
          </a:p>
        </p:txBody>
      </p:sp>
      <p:sp>
        <p:nvSpPr>
          <p:cNvPr id="12" name="Rounded Rectangle 11">
            <a:extLst>
              <a:ext uri="{FF2B5EF4-FFF2-40B4-BE49-F238E27FC236}">
                <a16:creationId xmlns:a16="http://schemas.microsoft.com/office/drawing/2014/main" id="{99E836E0-6ED7-1829-0CA0-E878EDE440D7}"/>
              </a:ext>
            </a:extLst>
          </p:cNvPr>
          <p:cNvSpPr/>
          <p:nvPr/>
        </p:nvSpPr>
        <p:spPr>
          <a:xfrm>
            <a:off x="563253" y="4306499"/>
            <a:ext cx="4979708" cy="188144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n-US" altLang="en-US" sz="1600">
                <a:solidFill>
                  <a:srgbClr val="000000"/>
                </a:solidFill>
              </a:rPr>
              <a:t>Addresses increasing support volumes without linear cost growth.</a:t>
            </a:r>
          </a:p>
          <a:p>
            <a:pPr marL="285750" lvl="0" indent="-285750" eaLnBrk="0" fontAlgn="base" hangingPunct="0">
              <a:spcBef>
                <a:spcPct val="0"/>
              </a:spcBef>
              <a:spcAft>
                <a:spcPct val="0"/>
              </a:spcAft>
              <a:buFont typeface="Arial" panose="020B0604020202020204" pitchFamily="34" charset="0"/>
              <a:buChar char="•"/>
            </a:pPr>
            <a:r>
              <a:rPr lang="en-US" altLang="en-US" sz="1600">
                <a:solidFill>
                  <a:srgbClr val="000000"/>
                </a:solidFill>
              </a:rPr>
              <a:t>Enhances customer satisfaction and reduces response time.</a:t>
            </a:r>
          </a:p>
          <a:p>
            <a:pPr marL="285750" lvl="0" indent="-285750" eaLnBrk="0" fontAlgn="base" hangingPunct="0">
              <a:spcBef>
                <a:spcPct val="0"/>
              </a:spcBef>
              <a:spcAft>
                <a:spcPct val="0"/>
              </a:spcAft>
              <a:buFont typeface="Arial" panose="020B0604020202020204" pitchFamily="34" charset="0"/>
              <a:buChar char="•"/>
            </a:pPr>
            <a:r>
              <a:rPr lang="en-US" altLang="en-US" sz="1600">
                <a:solidFill>
                  <a:srgbClr val="000000"/>
                </a:solidFill>
              </a:rPr>
              <a:t>Supports GCC strategy of “AI-first service operations.”</a:t>
            </a:r>
            <a:endParaRPr lang="en-US" altLang="en-US" sz="1600">
              <a:solidFill>
                <a:schemeClr val="tx1"/>
              </a:solidFill>
            </a:endParaRPr>
          </a:p>
        </p:txBody>
      </p:sp>
      <p:sp>
        <p:nvSpPr>
          <p:cNvPr id="7" name="Rounded Rectangle 6">
            <a:extLst>
              <a:ext uri="{FF2B5EF4-FFF2-40B4-BE49-F238E27FC236}">
                <a16:creationId xmlns:a16="http://schemas.microsoft.com/office/drawing/2014/main" id="{5C429C4A-F4A1-40B2-4461-F07B7888338F}"/>
              </a:ext>
            </a:extLst>
          </p:cNvPr>
          <p:cNvSpPr/>
          <p:nvPr/>
        </p:nvSpPr>
        <p:spPr>
          <a:xfrm>
            <a:off x="5743090" y="4302944"/>
            <a:ext cx="5880159" cy="188144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n-US" altLang="en-US" sz="1600">
                <a:solidFill>
                  <a:srgbClr val="000000"/>
                </a:solidFill>
              </a:rPr>
              <a:t>40–50% reduction in average response time.</a:t>
            </a:r>
          </a:p>
          <a:p>
            <a:pPr marL="285750" lvl="0" indent="-285750" eaLnBrk="0" fontAlgn="base" hangingPunct="0">
              <a:spcBef>
                <a:spcPct val="0"/>
              </a:spcBef>
              <a:spcAft>
                <a:spcPct val="0"/>
              </a:spcAft>
              <a:buFont typeface="Arial" panose="020B0604020202020204" pitchFamily="34" charset="0"/>
              <a:buChar char="•"/>
            </a:pPr>
            <a:r>
              <a:rPr lang="en-US" altLang="en-US" sz="1600">
                <a:solidFill>
                  <a:srgbClr val="000000"/>
                </a:solidFill>
              </a:rPr>
              <a:t>30% decrease in Tier-1 ticket volume to human agents.</a:t>
            </a:r>
          </a:p>
          <a:p>
            <a:pPr marL="285750" lvl="0" indent="-285750" eaLnBrk="0" fontAlgn="base" hangingPunct="0">
              <a:spcBef>
                <a:spcPct val="0"/>
              </a:spcBef>
              <a:spcAft>
                <a:spcPct val="0"/>
              </a:spcAft>
              <a:buFont typeface="Arial" panose="020B0604020202020204" pitchFamily="34" charset="0"/>
              <a:buChar char="•"/>
            </a:pPr>
            <a:r>
              <a:rPr lang="en-US" altLang="en-US" sz="1600">
                <a:solidFill>
                  <a:srgbClr val="000000"/>
                </a:solidFill>
              </a:rPr>
              <a:t>+15 NPS improvement through faster and consistent resolutions.</a:t>
            </a:r>
            <a:endParaRPr lang="en-US" altLang="en-US" sz="1600">
              <a:solidFill>
                <a:schemeClr val="tx1"/>
              </a:solidFill>
            </a:endParaRPr>
          </a:p>
        </p:txBody>
      </p:sp>
      <p:sp>
        <p:nvSpPr>
          <p:cNvPr id="15" name="Rounded Rectangle 14">
            <a:extLst>
              <a:ext uri="{FF2B5EF4-FFF2-40B4-BE49-F238E27FC236}">
                <a16:creationId xmlns:a16="http://schemas.microsoft.com/office/drawing/2014/main" id="{685C3B8A-37E8-0FAD-B070-6A38BAECB8EB}"/>
              </a:ext>
            </a:extLst>
          </p:cNvPr>
          <p:cNvSpPr/>
          <p:nvPr/>
        </p:nvSpPr>
        <p:spPr>
          <a:xfrm>
            <a:off x="5743090" y="3451475"/>
            <a:ext cx="5880159" cy="6858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Expected Business Impact</a:t>
            </a:r>
            <a:endParaRPr lang="en-US">
              <a:solidFill>
                <a:schemeClr val="tx1"/>
              </a:solidFill>
            </a:endParaRPr>
          </a:p>
        </p:txBody>
      </p:sp>
      <p:pic>
        <p:nvPicPr>
          <p:cNvPr id="13" name="Picture 12">
            <a:extLst>
              <a:ext uri="{FF2B5EF4-FFF2-40B4-BE49-F238E27FC236}">
                <a16:creationId xmlns:a16="http://schemas.microsoft.com/office/drawing/2014/main" id="{4DC1382C-415B-367C-E5F9-7DDA21B1F713}"/>
              </a:ext>
            </a:extLst>
          </p:cNvPr>
          <p:cNvPicPr>
            <a:picLocks noChangeAspect="1"/>
          </p:cNvPicPr>
          <p:nvPr/>
        </p:nvPicPr>
        <p:blipFill>
          <a:blip r:embed="rId3">
            <a:lum bright="70000" contrast="-70000"/>
          </a:blip>
          <a:stretch>
            <a:fillRect/>
          </a:stretch>
        </p:blipFill>
        <p:spPr>
          <a:xfrm>
            <a:off x="756525" y="1025337"/>
            <a:ext cx="437275" cy="437275"/>
          </a:xfrm>
          <a:prstGeom prst="rect">
            <a:avLst/>
          </a:prstGeom>
        </p:spPr>
      </p:pic>
      <p:pic>
        <p:nvPicPr>
          <p:cNvPr id="14" name="Picture 13">
            <a:extLst>
              <a:ext uri="{FF2B5EF4-FFF2-40B4-BE49-F238E27FC236}">
                <a16:creationId xmlns:a16="http://schemas.microsoft.com/office/drawing/2014/main" id="{A6D5B9F5-5EFB-DA21-78BF-7C20A0480AEB}"/>
              </a:ext>
            </a:extLst>
          </p:cNvPr>
          <p:cNvPicPr>
            <a:picLocks noChangeAspect="1"/>
          </p:cNvPicPr>
          <p:nvPr/>
        </p:nvPicPr>
        <p:blipFill>
          <a:blip r:embed="rId4">
            <a:lum bright="70000" contrast="-70000"/>
          </a:blip>
          <a:stretch>
            <a:fillRect/>
          </a:stretch>
        </p:blipFill>
        <p:spPr>
          <a:xfrm>
            <a:off x="969687" y="2103102"/>
            <a:ext cx="799597" cy="799597"/>
          </a:xfrm>
          <a:prstGeom prst="rect">
            <a:avLst/>
          </a:prstGeom>
        </p:spPr>
      </p:pic>
      <p:pic>
        <p:nvPicPr>
          <p:cNvPr id="17" name="Picture 16">
            <a:extLst>
              <a:ext uri="{FF2B5EF4-FFF2-40B4-BE49-F238E27FC236}">
                <a16:creationId xmlns:a16="http://schemas.microsoft.com/office/drawing/2014/main" id="{65DF7ABE-DC2E-75CB-F2BE-23D1981B250F}"/>
              </a:ext>
            </a:extLst>
          </p:cNvPr>
          <p:cNvPicPr>
            <a:picLocks noChangeAspect="1"/>
          </p:cNvPicPr>
          <p:nvPr/>
        </p:nvPicPr>
        <p:blipFill>
          <a:blip r:embed="rId5"/>
          <a:stretch>
            <a:fillRect/>
          </a:stretch>
        </p:blipFill>
        <p:spPr>
          <a:xfrm>
            <a:off x="1495270" y="3546162"/>
            <a:ext cx="591113" cy="591113"/>
          </a:xfrm>
          <a:prstGeom prst="rect">
            <a:avLst/>
          </a:prstGeom>
        </p:spPr>
      </p:pic>
      <p:pic>
        <p:nvPicPr>
          <p:cNvPr id="18" name="Picture 17">
            <a:extLst>
              <a:ext uri="{FF2B5EF4-FFF2-40B4-BE49-F238E27FC236}">
                <a16:creationId xmlns:a16="http://schemas.microsoft.com/office/drawing/2014/main" id="{B0EF1636-A110-609B-92E0-98AA784B0443}"/>
              </a:ext>
            </a:extLst>
          </p:cNvPr>
          <p:cNvPicPr>
            <a:picLocks noChangeAspect="1"/>
          </p:cNvPicPr>
          <p:nvPr/>
        </p:nvPicPr>
        <p:blipFill>
          <a:blip r:embed="rId6"/>
          <a:stretch>
            <a:fillRect/>
          </a:stretch>
        </p:blipFill>
        <p:spPr>
          <a:xfrm>
            <a:off x="6143219" y="3429000"/>
            <a:ext cx="632574" cy="632574"/>
          </a:xfrm>
          <a:prstGeom prst="rect">
            <a:avLst/>
          </a:prstGeom>
        </p:spPr>
      </p:pic>
    </p:spTree>
    <p:extLst>
      <p:ext uri="{BB962C8B-B14F-4D97-AF65-F5344CB8AC3E}">
        <p14:creationId xmlns:p14="http://schemas.microsoft.com/office/powerpoint/2010/main" val="140413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7002-4AEA-04C7-89E7-11DDCA187F0D}"/>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D595521B-0B06-485D-242A-2FBD3CB761B4}"/>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984F596B-0021-892D-FB8E-AF11C6F6B931}"/>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ACD4B1F9-5B3B-67EB-C23B-583DD256BDBA}"/>
              </a:ext>
            </a:extLst>
          </p:cNvPr>
          <p:cNvSpPr txBox="1"/>
          <p:nvPr/>
        </p:nvSpPr>
        <p:spPr>
          <a:xfrm>
            <a:off x="186182" y="26451"/>
            <a:ext cx="4897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Executive Summary - Template</a:t>
            </a:r>
          </a:p>
        </p:txBody>
      </p:sp>
      <p:sp>
        <p:nvSpPr>
          <p:cNvPr id="3" name="Rounded Rectangle 2">
            <a:extLst>
              <a:ext uri="{FF2B5EF4-FFF2-40B4-BE49-F238E27FC236}">
                <a16:creationId xmlns:a16="http://schemas.microsoft.com/office/drawing/2014/main" id="{9B2BCBA1-D86F-A95D-44B9-57D9212B1427}"/>
              </a:ext>
            </a:extLst>
          </p:cNvPr>
          <p:cNvSpPr/>
          <p:nvPr/>
        </p:nvSpPr>
        <p:spPr>
          <a:xfrm>
            <a:off x="563254" y="895913"/>
            <a:ext cx="2078047" cy="685800"/>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a:solidFill>
                  <a:schemeClr val="bg1"/>
                </a:solidFill>
              </a:rPr>
              <a:t>Agent Name</a:t>
            </a:r>
            <a:endParaRPr lang="en-US">
              <a:solidFill>
                <a:schemeClr val="bg1"/>
              </a:solidFill>
            </a:endParaRPr>
          </a:p>
        </p:txBody>
      </p:sp>
      <p:sp>
        <p:nvSpPr>
          <p:cNvPr id="6" name="Rounded Rectangle 5">
            <a:extLst>
              <a:ext uri="{FF2B5EF4-FFF2-40B4-BE49-F238E27FC236}">
                <a16:creationId xmlns:a16="http://schemas.microsoft.com/office/drawing/2014/main" id="{5799868F-FF2A-D443-54B1-CBCCC710507E}"/>
              </a:ext>
            </a:extLst>
          </p:cNvPr>
          <p:cNvSpPr/>
          <p:nvPr/>
        </p:nvSpPr>
        <p:spPr>
          <a:xfrm>
            <a:off x="2825959" y="895913"/>
            <a:ext cx="8797290" cy="68580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BFCB60D-A774-3ADB-DAE2-17CB152A9171}"/>
              </a:ext>
            </a:extLst>
          </p:cNvPr>
          <p:cNvSpPr/>
          <p:nvPr/>
        </p:nvSpPr>
        <p:spPr>
          <a:xfrm>
            <a:off x="3889390" y="1786178"/>
            <a:ext cx="7733859" cy="1443088"/>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AD23FCA-D386-82EB-ED83-CC41D6014620}"/>
              </a:ext>
            </a:extLst>
          </p:cNvPr>
          <p:cNvSpPr/>
          <p:nvPr/>
        </p:nvSpPr>
        <p:spPr>
          <a:xfrm>
            <a:off x="563253" y="1765861"/>
            <a:ext cx="3141480" cy="1443087"/>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ctr"/>
            <a:r>
              <a:rPr lang="en-IN">
                <a:solidFill>
                  <a:schemeClr val="bg1"/>
                </a:solidFill>
              </a:rPr>
              <a:t>Description</a:t>
            </a:r>
            <a:endParaRPr lang="en-US">
              <a:solidFill>
                <a:schemeClr val="bg1"/>
              </a:solidFill>
            </a:endParaRPr>
          </a:p>
        </p:txBody>
      </p:sp>
      <p:sp>
        <p:nvSpPr>
          <p:cNvPr id="11" name="Rounded Rectangle 10">
            <a:extLst>
              <a:ext uri="{FF2B5EF4-FFF2-40B4-BE49-F238E27FC236}">
                <a16:creationId xmlns:a16="http://schemas.microsoft.com/office/drawing/2014/main" id="{DC938F74-B8B1-6C23-E39A-E28A7D8B8185}"/>
              </a:ext>
            </a:extLst>
          </p:cNvPr>
          <p:cNvSpPr/>
          <p:nvPr/>
        </p:nvSpPr>
        <p:spPr>
          <a:xfrm>
            <a:off x="578725" y="3451475"/>
            <a:ext cx="4964236" cy="6858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a:solidFill>
                  <a:schemeClr val="tx1"/>
                </a:solidFill>
              </a:rPr>
              <a:t>Strategic Relevance</a:t>
            </a:r>
            <a:endParaRPr lang="en-US">
              <a:solidFill>
                <a:schemeClr val="tx1"/>
              </a:solidFill>
            </a:endParaRPr>
          </a:p>
        </p:txBody>
      </p:sp>
      <p:sp>
        <p:nvSpPr>
          <p:cNvPr id="12" name="Rounded Rectangle 11">
            <a:extLst>
              <a:ext uri="{FF2B5EF4-FFF2-40B4-BE49-F238E27FC236}">
                <a16:creationId xmlns:a16="http://schemas.microsoft.com/office/drawing/2014/main" id="{CDC3D708-6264-C827-F1E8-7399F3F3EDFB}"/>
              </a:ext>
            </a:extLst>
          </p:cNvPr>
          <p:cNvSpPr/>
          <p:nvPr/>
        </p:nvSpPr>
        <p:spPr>
          <a:xfrm>
            <a:off x="563253" y="4306499"/>
            <a:ext cx="4979708" cy="1881441"/>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1FA7099-D208-F894-F921-C24C3EFA298E}"/>
              </a:ext>
            </a:extLst>
          </p:cNvPr>
          <p:cNvSpPr/>
          <p:nvPr/>
        </p:nvSpPr>
        <p:spPr>
          <a:xfrm>
            <a:off x="5743090" y="4302944"/>
            <a:ext cx="5880159" cy="188144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440E33D-ADD8-4D29-71B4-9DFE68A60FE9}"/>
              </a:ext>
            </a:extLst>
          </p:cNvPr>
          <p:cNvSpPr/>
          <p:nvPr/>
        </p:nvSpPr>
        <p:spPr>
          <a:xfrm>
            <a:off x="5743090" y="3451475"/>
            <a:ext cx="5880159" cy="6858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Expected Business Impact</a:t>
            </a:r>
            <a:endParaRPr lang="en-US">
              <a:solidFill>
                <a:schemeClr val="tx1"/>
              </a:solidFill>
            </a:endParaRPr>
          </a:p>
        </p:txBody>
      </p:sp>
      <p:pic>
        <p:nvPicPr>
          <p:cNvPr id="13" name="Picture 12">
            <a:extLst>
              <a:ext uri="{FF2B5EF4-FFF2-40B4-BE49-F238E27FC236}">
                <a16:creationId xmlns:a16="http://schemas.microsoft.com/office/drawing/2014/main" id="{6C46B48A-5B56-F138-C24C-9D946CE85C59}"/>
              </a:ext>
            </a:extLst>
          </p:cNvPr>
          <p:cNvPicPr>
            <a:picLocks noChangeAspect="1"/>
          </p:cNvPicPr>
          <p:nvPr/>
        </p:nvPicPr>
        <p:blipFill>
          <a:blip r:embed="rId3">
            <a:lum bright="70000" contrast="-70000"/>
          </a:blip>
          <a:stretch>
            <a:fillRect/>
          </a:stretch>
        </p:blipFill>
        <p:spPr>
          <a:xfrm>
            <a:off x="756525" y="1025337"/>
            <a:ext cx="437275" cy="437275"/>
          </a:xfrm>
          <a:prstGeom prst="rect">
            <a:avLst/>
          </a:prstGeom>
        </p:spPr>
      </p:pic>
      <p:pic>
        <p:nvPicPr>
          <p:cNvPr id="14" name="Picture 13">
            <a:extLst>
              <a:ext uri="{FF2B5EF4-FFF2-40B4-BE49-F238E27FC236}">
                <a16:creationId xmlns:a16="http://schemas.microsoft.com/office/drawing/2014/main" id="{E8705927-C85E-E640-DBF6-99D5AFB8BD92}"/>
              </a:ext>
            </a:extLst>
          </p:cNvPr>
          <p:cNvPicPr>
            <a:picLocks noChangeAspect="1"/>
          </p:cNvPicPr>
          <p:nvPr/>
        </p:nvPicPr>
        <p:blipFill>
          <a:blip r:embed="rId4">
            <a:lum bright="70000" contrast="-70000"/>
          </a:blip>
          <a:stretch>
            <a:fillRect/>
          </a:stretch>
        </p:blipFill>
        <p:spPr>
          <a:xfrm>
            <a:off x="969687" y="2103102"/>
            <a:ext cx="799597" cy="799597"/>
          </a:xfrm>
          <a:prstGeom prst="rect">
            <a:avLst/>
          </a:prstGeom>
        </p:spPr>
      </p:pic>
      <p:pic>
        <p:nvPicPr>
          <p:cNvPr id="17" name="Picture 16">
            <a:extLst>
              <a:ext uri="{FF2B5EF4-FFF2-40B4-BE49-F238E27FC236}">
                <a16:creationId xmlns:a16="http://schemas.microsoft.com/office/drawing/2014/main" id="{5A95ECE7-B6A8-38CC-D601-46A4ECAC5AD0}"/>
              </a:ext>
            </a:extLst>
          </p:cNvPr>
          <p:cNvPicPr>
            <a:picLocks noChangeAspect="1"/>
          </p:cNvPicPr>
          <p:nvPr/>
        </p:nvPicPr>
        <p:blipFill>
          <a:blip r:embed="rId5"/>
          <a:stretch>
            <a:fillRect/>
          </a:stretch>
        </p:blipFill>
        <p:spPr>
          <a:xfrm>
            <a:off x="1495270" y="3546162"/>
            <a:ext cx="591113" cy="591113"/>
          </a:xfrm>
          <a:prstGeom prst="rect">
            <a:avLst/>
          </a:prstGeom>
        </p:spPr>
      </p:pic>
      <p:pic>
        <p:nvPicPr>
          <p:cNvPr id="18" name="Picture 17">
            <a:extLst>
              <a:ext uri="{FF2B5EF4-FFF2-40B4-BE49-F238E27FC236}">
                <a16:creationId xmlns:a16="http://schemas.microsoft.com/office/drawing/2014/main" id="{09317D15-FA3E-9738-7905-915CA709641A}"/>
              </a:ext>
            </a:extLst>
          </p:cNvPr>
          <p:cNvPicPr>
            <a:picLocks noChangeAspect="1"/>
          </p:cNvPicPr>
          <p:nvPr/>
        </p:nvPicPr>
        <p:blipFill>
          <a:blip r:embed="rId6"/>
          <a:stretch>
            <a:fillRect/>
          </a:stretch>
        </p:blipFill>
        <p:spPr>
          <a:xfrm>
            <a:off x="6143219" y="3429000"/>
            <a:ext cx="632574" cy="632574"/>
          </a:xfrm>
          <a:prstGeom prst="rect">
            <a:avLst/>
          </a:prstGeom>
        </p:spPr>
      </p:pic>
    </p:spTree>
    <p:extLst>
      <p:ext uri="{BB962C8B-B14F-4D97-AF65-F5344CB8AC3E}">
        <p14:creationId xmlns:p14="http://schemas.microsoft.com/office/powerpoint/2010/main" val="97478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CA250-0E6F-0DAB-00A2-D905D28924A1}"/>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07470B6B-209E-8624-11E1-772B2605BB7C}"/>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7C66F5DD-BAEE-456F-0D5D-B82CC854AF06}"/>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B35106EA-8E6C-9995-F54C-DFF6E053667B}"/>
              </a:ext>
            </a:extLst>
          </p:cNvPr>
          <p:cNvSpPr txBox="1"/>
          <p:nvPr/>
        </p:nvSpPr>
        <p:spPr>
          <a:xfrm>
            <a:off x="186182" y="26451"/>
            <a:ext cx="49210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Problem Statement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ADA2F951-D235-AAAF-263C-F420772D91FE}"/>
              </a:ext>
            </a:extLst>
          </p:cNvPr>
          <p:cNvSpPr/>
          <p:nvPr/>
        </p:nvSpPr>
        <p:spPr>
          <a:xfrm>
            <a:off x="186182" y="957943"/>
            <a:ext cx="2088932" cy="881743"/>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D51A354B-7122-2D7D-8E53-8744CD738A78}"/>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Define the challenge the agent is solving. </a:t>
            </a:r>
          </a:p>
        </p:txBody>
      </p:sp>
      <p:sp>
        <p:nvSpPr>
          <p:cNvPr id="7" name="Rounded Rectangle 6">
            <a:extLst>
              <a:ext uri="{FF2B5EF4-FFF2-40B4-BE49-F238E27FC236}">
                <a16:creationId xmlns:a16="http://schemas.microsoft.com/office/drawing/2014/main" id="{B6D00710-AC9D-563C-ABC6-F0868AAE550F}"/>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Be specific (avoid “improve efficiency” → say “reduce average case resolution time from 48h to 12h”). </a:t>
            </a:r>
          </a:p>
        </p:txBody>
      </p:sp>
      <p:sp>
        <p:nvSpPr>
          <p:cNvPr id="8" name="Rounded Rectangle 7">
            <a:extLst>
              <a:ext uri="{FF2B5EF4-FFF2-40B4-BE49-F238E27FC236}">
                <a16:creationId xmlns:a16="http://schemas.microsoft.com/office/drawing/2014/main" id="{1B2492A0-ADBA-005D-60C9-8CF1708C80C1}"/>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Quantify current pain points with data. </a:t>
            </a:r>
          </a:p>
        </p:txBody>
      </p:sp>
      <p:sp>
        <p:nvSpPr>
          <p:cNvPr id="11" name="Rounded Rectangle 10">
            <a:extLst>
              <a:ext uri="{FF2B5EF4-FFF2-40B4-BE49-F238E27FC236}">
                <a16:creationId xmlns:a16="http://schemas.microsoft.com/office/drawing/2014/main" id="{62A0DA95-55D4-F9B7-B712-6267AB27A81C}"/>
              </a:ext>
            </a:extLst>
          </p:cNvPr>
          <p:cNvSpPr/>
          <p:nvPr/>
        </p:nvSpPr>
        <p:spPr>
          <a:xfrm>
            <a:off x="2257803" y="310678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84AFE7B-1520-26AE-E76D-A3CF95BAAA30}"/>
              </a:ext>
            </a:extLst>
          </p:cNvPr>
          <p:cNvSpPr/>
          <p:nvPr/>
        </p:nvSpPr>
        <p:spPr>
          <a:xfrm>
            <a:off x="8494197" y="311177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56B2AF-A097-FE0C-70F0-F9691C0C3876}"/>
              </a:ext>
            </a:extLst>
          </p:cNvPr>
          <p:cNvSpPr/>
          <p:nvPr/>
        </p:nvSpPr>
        <p:spPr>
          <a:xfrm>
            <a:off x="186182" y="2057400"/>
            <a:ext cx="11804164" cy="515983"/>
          </a:xfrm>
          <a:prstGeom prst="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5" name="Picture 2" descr="Target ">
            <a:extLst>
              <a:ext uri="{FF2B5EF4-FFF2-40B4-BE49-F238E27FC236}">
                <a16:creationId xmlns:a16="http://schemas.microsoft.com/office/drawing/2014/main" id="{645F3481-3E28-2E43-D3CB-A0BC1376A57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anual book ">
            <a:extLst>
              <a:ext uri="{FF2B5EF4-FFF2-40B4-BE49-F238E27FC236}">
                <a16:creationId xmlns:a16="http://schemas.microsoft.com/office/drawing/2014/main" id="{33E5A68F-CF55-CB29-D40D-030B7E979A43}"/>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CB2031F-A602-CA40-E611-C415E3A03015}"/>
              </a:ext>
            </a:extLst>
          </p:cNvPr>
          <p:cNvPicPr>
            <a:picLocks noChangeAspect="1"/>
          </p:cNvPicPr>
          <p:nvPr/>
        </p:nvPicPr>
        <p:blipFill>
          <a:blip r:embed="rId5"/>
          <a:stretch>
            <a:fillRect/>
          </a:stretch>
        </p:blipFill>
        <p:spPr>
          <a:xfrm>
            <a:off x="2536931" y="3385910"/>
            <a:ext cx="881743" cy="881743"/>
          </a:xfrm>
          <a:prstGeom prst="rect">
            <a:avLst/>
          </a:prstGeom>
        </p:spPr>
      </p:pic>
      <p:pic>
        <p:nvPicPr>
          <p:cNvPr id="13" name="Picture 12">
            <a:extLst>
              <a:ext uri="{FF2B5EF4-FFF2-40B4-BE49-F238E27FC236}">
                <a16:creationId xmlns:a16="http://schemas.microsoft.com/office/drawing/2014/main" id="{2728F2C5-5C63-D213-4333-8C43B03CBFF9}"/>
              </a:ext>
            </a:extLst>
          </p:cNvPr>
          <p:cNvPicPr>
            <a:picLocks noChangeAspect="1"/>
          </p:cNvPicPr>
          <p:nvPr/>
        </p:nvPicPr>
        <p:blipFill>
          <a:blip r:embed="rId6"/>
          <a:stretch>
            <a:fillRect/>
          </a:stretch>
        </p:blipFill>
        <p:spPr>
          <a:xfrm>
            <a:off x="8744297" y="3360061"/>
            <a:ext cx="939800" cy="939800"/>
          </a:xfrm>
          <a:prstGeom prst="rect">
            <a:avLst/>
          </a:prstGeom>
        </p:spPr>
      </p:pic>
    </p:spTree>
    <p:extLst>
      <p:ext uri="{BB962C8B-B14F-4D97-AF65-F5344CB8AC3E}">
        <p14:creationId xmlns:p14="http://schemas.microsoft.com/office/powerpoint/2010/main" val="369248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8BB9-1FAB-292E-2EBE-E1C360B3BD5E}"/>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B8177F2F-AFFE-C015-86FE-92D390ACCC2E}"/>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EA194043-B1CC-F1AE-28A3-D35B1B190157}"/>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D6CD80BC-0B3F-016B-95D7-140C3F5EA462}"/>
              </a:ext>
            </a:extLst>
          </p:cNvPr>
          <p:cNvSpPr txBox="1"/>
          <p:nvPr/>
        </p:nvSpPr>
        <p:spPr>
          <a:xfrm>
            <a:off x="186182" y="14451"/>
            <a:ext cx="6205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Problem Statement – Sample Template</a:t>
            </a:r>
          </a:p>
          <a:p>
            <a:endParaRPr lang="en-US" sz="2400">
              <a:solidFill>
                <a:srgbClr val="FFFFFF"/>
              </a:solidFill>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39D0E200-9ACE-5776-55A1-465897551CA2}"/>
              </a:ext>
            </a:extLst>
          </p:cNvPr>
          <p:cNvSpPr/>
          <p:nvPr/>
        </p:nvSpPr>
        <p:spPr>
          <a:xfrm>
            <a:off x="713164" y="1430204"/>
            <a:ext cx="5442538" cy="34908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Current Challenge</a:t>
            </a:r>
            <a:endParaRPr lang="en-US" b="1">
              <a:solidFill>
                <a:schemeClr val="bg1"/>
              </a:solidFill>
            </a:endParaRPr>
          </a:p>
        </p:txBody>
      </p:sp>
      <p:sp>
        <p:nvSpPr>
          <p:cNvPr id="6" name="Rounded Rectangle 5">
            <a:extLst>
              <a:ext uri="{FF2B5EF4-FFF2-40B4-BE49-F238E27FC236}">
                <a16:creationId xmlns:a16="http://schemas.microsoft.com/office/drawing/2014/main" id="{C53B428C-395E-7466-402C-255CFABEE107}"/>
              </a:ext>
            </a:extLst>
          </p:cNvPr>
          <p:cNvSpPr/>
          <p:nvPr/>
        </p:nvSpPr>
        <p:spPr>
          <a:xfrm>
            <a:off x="713164" y="1862870"/>
            <a:ext cx="5442538" cy="1911320"/>
          </a:xfrm>
          <a:prstGeom prst="roundRect">
            <a:avLst>
              <a:gd name="adj" fmla="val 4830"/>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Customer service teams face high ticket loads and repetitive queries, leading to slow turnaround, inconsistent responses, and high operational costs. Manual triaging consumes 60% of agent time, leaving less bandwidth for complex issue resolution.</a:t>
            </a:r>
            <a:endParaRPr lang="en-US">
              <a:solidFill>
                <a:schemeClr val="tx1"/>
              </a:solidFill>
            </a:endParaRPr>
          </a:p>
        </p:txBody>
      </p:sp>
      <p:sp>
        <p:nvSpPr>
          <p:cNvPr id="7" name="Rounded Rectangle 6">
            <a:extLst>
              <a:ext uri="{FF2B5EF4-FFF2-40B4-BE49-F238E27FC236}">
                <a16:creationId xmlns:a16="http://schemas.microsoft.com/office/drawing/2014/main" id="{24A22DFC-2947-BA0A-DF04-8E3DBC32AA67}"/>
              </a:ext>
            </a:extLst>
          </p:cNvPr>
          <p:cNvSpPr/>
          <p:nvPr/>
        </p:nvSpPr>
        <p:spPr>
          <a:xfrm>
            <a:off x="6604917" y="1430205"/>
            <a:ext cx="4858076" cy="349088"/>
          </a:xfrm>
          <a:prstGeom prst="roundRect">
            <a:avLst/>
          </a:prstGeom>
          <a:solidFill>
            <a:srgbClr val="4D3E99"/>
          </a:solidFill>
          <a:ln>
            <a:solidFill>
              <a:srgbClr val="4D3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Metrics Affected</a:t>
            </a:r>
            <a:endParaRPr lang="en-US" b="1">
              <a:solidFill>
                <a:schemeClr val="bg1"/>
              </a:solidFill>
            </a:endParaRPr>
          </a:p>
        </p:txBody>
      </p:sp>
      <p:sp>
        <p:nvSpPr>
          <p:cNvPr id="8" name="Rounded Rectangle 7">
            <a:extLst>
              <a:ext uri="{FF2B5EF4-FFF2-40B4-BE49-F238E27FC236}">
                <a16:creationId xmlns:a16="http://schemas.microsoft.com/office/drawing/2014/main" id="{22C44229-9D03-A2E7-0B18-7EEB943E809C}"/>
              </a:ext>
            </a:extLst>
          </p:cNvPr>
          <p:cNvSpPr/>
          <p:nvPr/>
        </p:nvSpPr>
        <p:spPr>
          <a:xfrm>
            <a:off x="6604918" y="1862870"/>
            <a:ext cx="4858076" cy="1911320"/>
          </a:xfrm>
          <a:prstGeom prst="roundRect">
            <a:avLst>
              <a:gd name="adj" fmla="val 4830"/>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chemeClr val="tx1"/>
                </a:solidFill>
                <a:ea typeface="+mn-lt"/>
                <a:cs typeface="+mn-lt"/>
              </a:rPr>
              <a:t>Average response time: 24 hours → Target: &lt; 6 hours.</a:t>
            </a:r>
            <a:endParaRPr lang="en-US"/>
          </a:p>
          <a:p>
            <a:pPr marL="285750" indent="-285750">
              <a:buFont typeface="Arial" panose="020B0604020202020204" pitchFamily="34" charset="0"/>
              <a:buChar char="•"/>
            </a:pPr>
            <a:r>
              <a:rPr lang="en-US">
                <a:solidFill>
                  <a:schemeClr val="tx1"/>
                </a:solidFill>
                <a:ea typeface="+mn-lt"/>
                <a:cs typeface="+mn-lt"/>
              </a:rPr>
              <a:t>CSAT: 70 → Target: 85+.</a:t>
            </a:r>
            <a:endParaRPr lang="en-US"/>
          </a:p>
          <a:p>
            <a:pPr marL="285750" indent="-285750">
              <a:buFont typeface="Arial" panose="020B0604020202020204" pitchFamily="34" charset="0"/>
              <a:buChar char="•"/>
            </a:pPr>
            <a:r>
              <a:rPr lang="en-US">
                <a:solidFill>
                  <a:schemeClr val="tx1"/>
                </a:solidFill>
                <a:ea typeface="+mn-lt"/>
                <a:cs typeface="+mn-lt"/>
              </a:rPr>
              <a:t>First Contact Resolution (FCR): 55% → Target: 75%.</a:t>
            </a:r>
            <a:endParaRPr lang="en-US"/>
          </a:p>
        </p:txBody>
      </p:sp>
      <p:sp>
        <p:nvSpPr>
          <p:cNvPr id="10" name="Rounded Rectangle 9">
            <a:extLst>
              <a:ext uri="{FF2B5EF4-FFF2-40B4-BE49-F238E27FC236}">
                <a16:creationId xmlns:a16="http://schemas.microsoft.com/office/drawing/2014/main" id="{70C79E50-3EC0-76E5-D4AC-D72E7FBDEC5B}"/>
              </a:ext>
            </a:extLst>
          </p:cNvPr>
          <p:cNvSpPr/>
          <p:nvPr/>
        </p:nvSpPr>
        <p:spPr>
          <a:xfrm>
            <a:off x="729007" y="4172829"/>
            <a:ext cx="2822217" cy="1234268"/>
          </a:xfrm>
          <a:prstGeom prst="roundRect">
            <a:avLst>
              <a:gd name="adj" fmla="val 11246"/>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Stakeholders Impacted</a:t>
            </a:r>
            <a:endParaRPr lang="en-US" b="1">
              <a:solidFill>
                <a:schemeClr val="tx1"/>
              </a:solidFill>
            </a:endParaRPr>
          </a:p>
        </p:txBody>
      </p:sp>
      <p:sp>
        <p:nvSpPr>
          <p:cNvPr id="11" name="Rounded Rectangle 10">
            <a:extLst>
              <a:ext uri="{FF2B5EF4-FFF2-40B4-BE49-F238E27FC236}">
                <a16:creationId xmlns:a16="http://schemas.microsoft.com/office/drawing/2014/main" id="{26FAFCBA-F7C3-6AA7-B3ED-A9FC6E4B50A4}"/>
              </a:ext>
            </a:extLst>
          </p:cNvPr>
          <p:cNvSpPr/>
          <p:nvPr/>
        </p:nvSpPr>
        <p:spPr>
          <a:xfrm>
            <a:off x="3712087" y="4182587"/>
            <a:ext cx="7750906" cy="122451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Customer support operations, customer experience, IT integration, and finance (cost center optimization).</a:t>
            </a:r>
            <a:endParaRPr lang="en-US">
              <a:solidFill>
                <a:schemeClr val="tx1"/>
              </a:solidFill>
            </a:endParaRPr>
          </a:p>
        </p:txBody>
      </p:sp>
    </p:spTree>
    <p:extLst>
      <p:ext uri="{BB962C8B-B14F-4D97-AF65-F5344CB8AC3E}">
        <p14:creationId xmlns:p14="http://schemas.microsoft.com/office/powerpoint/2010/main" val="74285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E8232-55E0-8233-0C69-65D92EB3DE09}"/>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36E5187F-F859-B690-B6ED-917BF4487785}"/>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B1CD1CA9-4D77-EE9D-A0D3-0C5016A30ED6}"/>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7247C886-EB72-ACC9-0D4E-B0386D406FC1}"/>
              </a:ext>
            </a:extLst>
          </p:cNvPr>
          <p:cNvSpPr txBox="1"/>
          <p:nvPr/>
        </p:nvSpPr>
        <p:spPr>
          <a:xfrm>
            <a:off x="186182" y="14451"/>
            <a:ext cx="616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Problem Statement - Template</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CAC96B64-24CC-93AD-62DF-EDAB0E1BB745}"/>
              </a:ext>
            </a:extLst>
          </p:cNvPr>
          <p:cNvSpPr/>
          <p:nvPr/>
        </p:nvSpPr>
        <p:spPr>
          <a:xfrm>
            <a:off x="713164" y="1430204"/>
            <a:ext cx="5442538" cy="349088"/>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Current Challenge</a:t>
            </a:r>
            <a:endParaRPr lang="en-US" b="1">
              <a:solidFill>
                <a:schemeClr val="bg1"/>
              </a:solidFill>
            </a:endParaRPr>
          </a:p>
        </p:txBody>
      </p:sp>
      <p:sp>
        <p:nvSpPr>
          <p:cNvPr id="6" name="Rounded Rectangle 5">
            <a:extLst>
              <a:ext uri="{FF2B5EF4-FFF2-40B4-BE49-F238E27FC236}">
                <a16:creationId xmlns:a16="http://schemas.microsoft.com/office/drawing/2014/main" id="{84C13ECD-B0C6-C736-CDE4-D088C3941DC2}"/>
              </a:ext>
            </a:extLst>
          </p:cNvPr>
          <p:cNvSpPr/>
          <p:nvPr/>
        </p:nvSpPr>
        <p:spPr>
          <a:xfrm>
            <a:off x="713164" y="1862870"/>
            <a:ext cx="5442538" cy="1911320"/>
          </a:xfrm>
          <a:prstGeom prst="roundRect">
            <a:avLst>
              <a:gd name="adj" fmla="val 4830"/>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ounded Rectangle 6">
            <a:extLst>
              <a:ext uri="{FF2B5EF4-FFF2-40B4-BE49-F238E27FC236}">
                <a16:creationId xmlns:a16="http://schemas.microsoft.com/office/drawing/2014/main" id="{7ADDEB18-6033-40FB-F1B7-6740347834CF}"/>
              </a:ext>
            </a:extLst>
          </p:cNvPr>
          <p:cNvSpPr/>
          <p:nvPr/>
        </p:nvSpPr>
        <p:spPr>
          <a:xfrm>
            <a:off x="6604917" y="1430205"/>
            <a:ext cx="4858076" cy="349088"/>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Metrics Affected</a:t>
            </a:r>
            <a:endParaRPr lang="en-US" b="1">
              <a:solidFill>
                <a:schemeClr val="bg1"/>
              </a:solidFill>
            </a:endParaRPr>
          </a:p>
        </p:txBody>
      </p:sp>
      <p:sp>
        <p:nvSpPr>
          <p:cNvPr id="8" name="Rounded Rectangle 7">
            <a:extLst>
              <a:ext uri="{FF2B5EF4-FFF2-40B4-BE49-F238E27FC236}">
                <a16:creationId xmlns:a16="http://schemas.microsoft.com/office/drawing/2014/main" id="{C2F7D88A-4484-ACFA-3099-26A39C889B14}"/>
              </a:ext>
            </a:extLst>
          </p:cNvPr>
          <p:cNvSpPr/>
          <p:nvPr/>
        </p:nvSpPr>
        <p:spPr>
          <a:xfrm>
            <a:off x="6604918" y="1862870"/>
            <a:ext cx="4858076" cy="1911320"/>
          </a:xfrm>
          <a:prstGeom prst="roundRect">
            <a:avLst>
              <a:gd name="adj" fmla="val 4830"/>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ounded Rectangle 9">
            <a:extLst>
              <a:ext uri="{FF2B5EF4-FFF2-40B4-BE49-F238E27FC236}">
                <a16:creationId xmlns:a16="http://schemas.microsoft.com/office/drawing/2014/main" id="{ACB01ADB-4F56-CC1F-9FDC-C47045A5DF75}"/>
              </a:ext>
            </a:extLst>
          </p:cNvPr>
          <p:cNvSpPr/>
          <p:nvPr/>
        </p:nvSpPr>
        <p:spPr>
          <a:xfrm>
            <a:off x="729007" y="4172829"/>
            <a:ext cx="2822217" cy="1234268"/>
          </a:xfrm>
          <a:prstGeom prst="roundRect">
            <a:avLst>
              <a:gd name="adj" fmla="val 11246"/>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tx1"/>
                </a:solidFill>
              </a:rPr>
              <a:t>Stakeholders Impacted</a:t>
            </a:r>
            <a:endParaRPr lang="en-US" b="1">
              <a:solidFill>
                <a:schemeClr val="tx1"/>
              </a:solidFill>
            </a:endParaRPr>
          </a:p>
        </p:txBody>
      </p:sp>
      <p:sp>
        <p:nvSpPr>
          <p:cNvPr id="11" name="Rounded Rectangle 10">
            <a:extLst>
              <a:ext uri="{FF2B5EF4-FFF2-40B4-BE49-F238E27FC236}">
                <a16:creationId xmlns:a16="http://schemas.microsoft.com/office/drawing/2014/main" id="{05A777A9-2BAE-D51D-B092-0A0AB5E64027}"/>
              </a:ext>
            </a:extLst>
          </p:cNvPr>
          <p:cNvSpPr/>
          <p:nvPr/>
        </p:nvSpPr>
        <p:spPr>
          <a:xfrm>
            <a:off x="3712087" y="4182587"/>
            <a:ext cx="7750906" cy="1224510"/>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58940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3B02C-19FE-C45C-2FA3-DD43F2DCC6E7}"/>
            </a:ext>
          </a:extLst>
        </p:cNvPr>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A7E610A1-BF55-5DF7-FB89-CAFE9B797F4F}"/>
              </a:ext>
            </a:extLst>
          </p:cNvPr>
          <p:cNvPicPr>
            <a:picLocks noChangeAspect="1"/>
          </p:cNvPicPr>
          <p:nvPr/>
        </p:nvPicPr>
        <p:blipFill>
          <a:blip r:embed="rId2"/>
          <a:srcRect t="1" b="90701"/>
          <a:stretch>
            <a:fillRect/>
          </a:stretch>
        </p:blipFill>
        <p:spPr>
          <a:xfrm>
            <a:off x="20" y="1282"/>
            <a:ext cx="12191980" cy="547358"/>
          </a:xfrm>
          <a:prstGeom prst="rect">
            <a:avLst/>
          </a:prstGeom>
        </p:spPr>
      </p:pic>
      <p:sp>
        <p:nvSpPr>
          <p:cNvPr id="2" name="TextBox 1">
            <a:extLst>
              <a:ext uri="{FF2B5EF4-FFF2-40B4-BE49-F238E27FC236}">
                <a16:creationId xmlns:a16="http://schemas.microsoft.com/office/drawing/2014/main" id="{FC82A372-E640-F8E1-6BBC-58EB0B991304}"/>
              </a:ext>
            </a:extLst>
          </p:cNvPr>
          <p:cNvSpPr txBox="1"/>
          <p:nvPr/>
        </p:nvSpPr>
        <p:spPr>
          <a:xfrm>
            <a:off x="10707624" y="6400800"/>
            <a:ext cx="1282723" cy="307777"/>
          </a:xfrm>
          <a:prstGeom prst="rect">
            <a:avLst/>
          </a:prstGeom>
          <a:noFill/>
        </p:spPr>
        <p:txBody>
          <a:bodyPr wrap="none" rtlCol="0">
            <a:spAutoFit/>
          </a:bodyPr>
          <a:lstStyle/>
          <a:p>
            <a:r>
              <a:rPr lang="en-US" sz="1400" err="1">
                <a:latin typeface="Microsoft Sans Serif" panose="020B0604020202020204" pitchFamily="34" charset="0"/>
                <a:cs typeface="Microsoft Sans Serif" panose="020B0604020202020204" pitchFamily="34" charset="0"/>
              </a:rPr>
              <a:t>orbys360.com</a:t>
            </a:r>
            <a:endParaRPr lang="en-US" sz="1400">
              <a:latin typeface="Microsoft Sans Serif" panose="020B0604020202020204" pitchFamily="34" charset="0"/>
              <a:cs typeface="Microsoft Sans Serif" panose="020B0604020202020204" pitchFamily="34" charset="0"/>
            </a:endParaRPr>
          </a:p>
        </p:txBody>
      </p:sp>
      <p:sp>
        <p:nvSpPr>
          <p:cNvPr id="5" name="TextBox 4">
            <a:extLst>
              <a:ext uri="{FF2B5EF4-FFF2-40B4-BE49-F238E27FC236}">
                <a16:creationId xmlns:a16="http://schemas.microsoft.com/office/drawing/2014/main" id="{4FF571D8-1640-F6E7-E105-FC63FC9C8F5A}"/>
              </a:ext>
            </a:extLst>
          </p:cNvPr>
          <p:cNvSpPr txBox="1"/>
          <p:nvPr/>
        </p:nvSpPr>
        <p:spPr>
          <a:xfrm>
            <a:off x="186182" y="26451"/>
            <a:ext cx="44192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Microsoft Sans Serif"/>
                <a:ea typeface="Microsoft Sans Serif"/>
                <a:cs typeface="Microsoft Sans Serif"/>
              </a:rPr>
              <a:t>Agent Description - Guidelines</a:t>
            </a:r>
            <a:endParaRPr lang="en-US" sz="2400">
              <a:latin typeface="Microsoft Sans Serif"/>
              <a:ea typeface="Microsoft Sans Serif"/>
              <a:cs typeface="Microsoft Sans Serif"/>
            </a:endParaRPr>
          </a:p>
        </p:txBody>
      </p:sp>
      <p:sp>
        <p:nvSpPr>
          <p:cNvPr id="3" name="Rounded Rectangle 2">
            <a:extLst>
              <a:ext uri="{FF2B5EF4-FFF2-40B4-BE49-F238E27FC236}">
                <a16:creationId xmlns:a16="http://schemas.microsoft.com/office/drawing/2014/main" id="{73715ABE-69FC-195B-EA36-5C0382AA02AB}"/>
              </a:ext>
            </a:extLst>
          </p:cNvPr>
          <p:cNvSpPr/>
          <p:nvPr/>
        </p:nvSpPr>
        <p:spPr>
          <a:xfrm>
            <a:off x="186182" y="957943"/>
            <a:ext cx="2088932" cy="881743"/>
          </a:xfrm>
          <a:prstGeom prst="round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IN" b="1">
                <a:solidFill>
                  <a:schemeClr val="bg1"/>
                </a:solidFill>
              </a:rPr>
              <a:t>Purpose</a:t>
            </a:r>
            <a:endParaRPr lang="en-US">
              <a:solidFill>
                <a:schemeClr val="bg1"/>
              </a:solidFill>
            </a:endParaRPr>
          </a:p>
        </p:txBody>
      </p:sp>
      <p:sp>
        <p:nvSpPr>
          <p:cNvPr id="6" name="Rounded Rectangle 5">
            <a:extLst>
              <a:ext uri="{FF2B5EF4-FFF2-40B4-BE49-F238E27FC236}">
                <a16:creationId xmlns:a16="http://schemas.microsoft.com/office/drawing/2014/main" id="{1D07C251-C4F4-80D0-247C-27B0BC7FD612}"/>
              </a:ext>
            </a:extLst>
          </p:cNvPr>
          <p:cNvSpPr/>
          <p:nvPr/>
        </p:nvSpPr>
        <p:spPr>
          <a:xfrm>
            <a:off x="2459771" y="957942"/>
            <a:ext cx="9530575"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Define what the agent does and how it operates. </a:t>
            </a:r>
          </a:p>
        </p:txBody>
      </p:sp>
      <p:sp>
        <p:nvSpPr>
          <p:cNvPr id="7" name="Rounded Rectangle 6">
            <a:extLst>
              <a:ext uri="{FF2B5EF4-FFF2-40B4-BE49-F238E27FC236}">
                <a16:creationId xmlns:a16="http://schemas.microsoft.com/office/drawing/2014/main" id="{B910DCDD-449E-96AA-49E4-FCC4DFA500B1}"/>
              </a:ext>
            </a:extLst>
          </p:cNvPr>
          <p:cNvSpPr/>
          <p:nvPr/>
        </p:nvSpPr>
        <p:spPr>
          <a:xfrm>
            <a:off x="186181" y="4980215"/>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Describe in simple language. </a:t>
            </a:r>
          </a:p>
        </p:txBody>
      </p:sp>
      <p:sp>
        <p:nvSpPr>
          <p:cNvPr id="8" name="Rounded Rectangle 7">
            <a:extLst>
              <a:ext uri="{FF2B5EF4-FFF2-40B4-BE49-F238E27FC236}">
                <a16:creationId xmlns:a16="http://schemas.microsoft.com/office/drawing/2014/main" id="{059BC131-9258-D87B-458B-30302FA1F4E4}"/>
              </a:ext>
            </a:extLst>
          </p:cNvPr>
          <p:cNvSpPr/>
          <p:nvPr/>
        </p:nvSpPr>
        <p:spPr>
          <a:xfrm>
            <a:off x="6422574" y="4985659"/>
            <a:ext cx="5583247" cy="881743"/>
          </a:xfrm>
          <a:prstGeom prst="roundRect">
            <a:avLst/>
          </a:prstGeom>
          <a:noFill/>
          <a:ln>
            <a:solidFill>
              <a:srgbClr val="C4C1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solidFill>
                  <a:schemeClr val="tx1"/>
                </a:solidFill>
              </a:rPr>
              <a:t>Include its scope, boundaries, and handoffs with humans. </a:t>
            </a:r>
          </a:p>
        </p:txBody>
      </p:sp>
      <p:sp>
        <p:nvSpPr>
          <p:cNvPr id="10" name="Rounded Rectangle 9">
            <a:extLst>
              <a:ext uri="{FF2B5EF4-FFF2-40B4-BE49-F238E27FC236}">
                <a16:creationId xmlns:a16="http://schemas.microsoft.com/office/drawing/2014/main" id="{D68F2482-5D69-EEAD-DA77-AE1977D0F0D3}"/>
              </a:ext>
            </a:extLst>
          </p:cNvPr>
          <p:cNvSpPr/>
          <p:nvPr/>
        </p:nvSpPr>
        <p:spPr>
          <a:xfrm>
            <a:off x="2257803" y="310678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4CE11E2-83B9-044A-4FCD-B68D5014DC46}"/>
              </a:ext>
            </a:extLst>
          </p:cNvPr>
          <p:cNvSpPr/>
          <p:nvPr/>
        </p:nvSpPr>
        <p:spPr>
          <a:xfrm>
            <a:off x="8494197" y="3111772"/>
            <a:ext cx="1440000" cy="1440000"/>
          </a:xfrm>
          <a:prstGeom prst="roundRect">
            <a:avLst/>
          </a:prstGeom>
          <a:solidFill>
            <a:srgbClr val="C4C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C8F161-8C39-10B9-0FBB-020A7FD30CFD}"/>
              </a:ext>
            </a:extLst>
          </p:cNvPr>
          <p:cNvSpPr/>
          <p:nvPr/>
        </p:nvSpPr>
        <p:spPr>
          <a:xfrm>
            <a:off x="186182" y="2057400"/>
            <a:ext cx="11804164" cy="515983"/>
          </a:xfrm>
          <a:prstGeom prst="rect">
            <a:avLst/>
          </a:prstGeom>
          <a:solidFill>
            <a:srgbClr val="4D3E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a:solidFill>
                  <a:schemeClr val="bg1"/>
                </a:solidFill>
              </a:rPr>
              <a:t>Guidelines</a:t>
            </a:r>
            <a:endParaRPr lang="en-US">
              <a:solidFill>
                <a:schemeClr val="bg1"/>
              </a:solidFill>
            </a:endParaRPr>
          </a:p>
        </p:txBody>
      </p:sp>
      <p:pic>
        <p:nvPicPr>
          <p:cNvPr id="13" name="Picture 2" descr="Target ">
            <a:extLst>
              <a:ext uri="{FF2B5EF4-FFF2-40B4-BE49-F238E27FC236}">
                <a16:creationId xmlns:a16="http://schemas.microsoft.com/office/drawing/2014/main" id="{F291E63E-A847-2EAF-52FB-46BB544B980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4714" y="1141049"/>
            <a:ext cx="515527" cy="5155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nual book ">
            <a:extLst>
              <a:ext uri="{FF2B5EF4-FFF2-40B4-BE49-F238E27FC236}">
                <a16:creationId xmlns:a16="http://schemas.microsoft.com/office/drawing/2014/main" id="{8E40818B-C0DA-147B-BF2E-D65729531B9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11305" y="2035763"/>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0244F6B-4DFE-C602-F42C-E36D66D5DB89}"/>
              </a:ext>
            </a:extLst>
          </p:cNvPr>
          <p:cNvPicPr>
            <a:picLocks noChangeAspect="1"/>
          </p:cNvPicPr>
          <p:nvPr/>
        </p:nvPicPr>
        <p:blipFill>
          <a:blip r:embed="rId5"/>
          <a:stretch>
            <a:fillRect/>
          </a:stretch>
        </p:blipFill>
        <p:spPr>
          <a:xfrm>
            <a:off x="2503876" y="3429000"/>
            <a:ext cx="947854" cy="947854"/>
          </a:xfrm>
          <a:prstGeom prst="rect">
            <a:avLst/>
          </a:prstGeom>
        </p:spPr>
      </p:pic>
      <p:pic>
        <p:nvPicPr>
          <p:cNvPr id="17" name="Picture 16">
            <a:extLst>
              <a:ext uri="{FF2B5EF4-FFF2-40B4-BE49-F238E27FC236}">
                <a16:creationId xmlns:a16="http://schemas.microsoft.com/office/drawing/2014/main" id="{30B0F2F7-55DF-E88A-1F2D-81049BEA4B0A}"/>
              </a:ext>
            </a:extLst>
          </p:cNvPr>
          <p:cNvPicPr>
            <a:picLocks noChangeAspect="1"/>
          </p:cNvPicPr>
          <p:nvPr/>
        </p:nvPicPr>
        <p:blipFill>
          <a:blip r:embed="rId6"/>
          <a:stretch>
            <a:fillRect/>
          </a:stretch>
        </p:blipFill>
        <p:spPr>
          <a:xfrm>
            <a:off x="8674107" y="3286692"/>
            <a:ext cx="1080180" cy="1080180"/>
          </a:xfrm>
          <a:prstGeom prst="rect">
            <a:avLst/>
          </a:prstGeom>
        </p:spPr>
      </p:pic>
    </p:spTree>
    <p:extLst>
      <p:ext uri="{BB962C8B-B14F-4D97-AF65-F5344CB8AC3E}">
        <p14:creationId xmlns:p14="http://schemas.microsoft.com/office/powerpoint/2010/main" val="3865994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0c6ab84-acae-4100-bd8a-e31fc3fdaabb}" enabled="0" method="" siteId="{40c6ab84-acae-4100-bd8a-e31fc3fdaabb}"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37</Slides>
  <Notes>1</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cp:revision>
  <dcterms:created xsi:type="dcterms:W3CDTF">2025-10-04T06:45:24Z</dcterms:created>
  <dcterms:modified xsi:type="dcterms:W3CDTF">2026-01-01T15:06:34Z</dcterms:modified>
</cp:coreProperties>
</file>